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slides/slide94.xml" ContentType="application/vnd.openxmlformats-officedocument.presentationml.slide+xml"/>
  <Override PartName="/ppt/slides/slide113.xml" ContentType="application/vnd.openxmlformats-officedocument.presentationml.slide+xml"/>
  <Override PartName="/ppt/slides/slide142.xml" ContentType="application/vnd.openxmlformats-officedocument.presentationml.slide+xml"/>
  <Override PartName="/ppt/slides/slide160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83.xml" ContentType="application/vnd.openxmlformats-officedocument.presentationml.slide+xml"/>
  <Override PartName="/ppt/slides/slide102.xml" ContentType="application/vnd.openxmlformats-officedocument.presentationml.slide+xml"/>
  <Override PartName="/ppt/slides/slide120.xml" ContentType="application/vnd.openxmlformats-officedocument.presentationml.slide+xml"/>
  <Override PartName="/ppt/slides/slide131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slides/slide90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s/slide129.xml" ContentType="application/vnd.openxmlformats-officedocument.presentationml.slide+xml"/>
  <Override PartName="/ppt/slides/slide147.xml" ContentType="application/vnd.openxmlformats-officedocument.presentationml.slide+xml"/>
  <Override PartName="/ppt/slides/slide158.xml" ContentType="application/vnd.openxmlformats-officedocument.presentationml.slide+xml"/>
  <Override PartName="/ppt/slides/slide99.xml" ContentType="application/vnd.openxmlformats-officedocument.presentationml.slide+xml"/>
  <Override PartName="/ppt/slides/slide118.xml" ContentType="application/vnd.openxmlformats-officedocument.presentationml.slide+xml"/>
  <Override PartName="/ppt/slides/slide136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slides/slide107.xml" ContentType="application/vnd.openxmlformats-officedocument.presentationml.slide+xml"/>
  <Override PartName="/ppt/slides/slide125.xml" ContentType="application/vnd.openxmlformats-officedocument.presentationml.slide+xml"/>
  <Override PartName="/ppt/slides/slide143.xml" ContentType="application/vnd.openxmlformats-officedocument.presentationml.slide+xml"/>
  <Override PartName="/ppt/slides/slide154.xml" ContentType="application/vnd.openxmlformats-officedocument.presentationml.slide+xml"/>
  <Override PartName="/ppt/viewProps.xml" ContentType="application/vnd.openxmlformats-officedocument.presentationml.viewProp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48.xml" ContentType="application/vnd.openxmlformats-officedocument.presentationml.slide+xml"/>
  <Override PartName="/ppt/slides/slide66.xml" ContentType="application/vnd.openxmlformats-officedocument.presentationml.slide+xml"/>
  <Override PartName="/ppt/slides/slide95.xml" ContentType="application/vnd.openxmlformats-officedocument.presentationml.slide+xml"/>
  <Override PartName="/ppt/slides/slide103.xml" ContentType="application/vnd.openxmlformats-officedocument.presentationml.slide+xml"/>
  <Override PartName="/ppt/slides/slide114.xml" ContentType="application/vnd.openxmlformats-officedocument.presentationml.slide+xml"/>
  <Override PartName="/ppt/slides/slide132.xml" ContentType="application/vnd.openxmlformats-officedocument.presentationml.slide+xml"/>
  <Override PartName="/ppt/slides/slide150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55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slides/slide121.xml" ContentType="application/vnd.openxmlformats-officedocument.presentationml.slide+xml"/>
  <Override PartName="/ppt/presProps.xml" ContentType="application/vnd.openxmlformats-officedocument.presentationml.presProps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33.xml" ContentType="application/vnd.openxmlformats-officedocument.presentationml.slide+xml"/>
  <Override PartName="/ppt/slides/slide44.xml" ContentType="application/vnd.openxmlformats-officedocument.presentationml.slide+xml"/>
  <Override PartName="/ppt/slides/slide62.xml" ContentType="application/vnd.openxmlformats-officedocument.presentationml.slide+xml"/>
  <Override PartName="/ppt/slides/slide80.xml" ContentType="application/vnd.openxmlformats-officedocument.presentationml.slide+xml"/>
  <Override PartName="/ppt/slides/slide91.xml" ContentType="application/vnd.openxmlformats-officedocument.presentationml.slide+xml"/>
  <Override PartName="/ppt/slides/slide110.xml" ContentType="application/vnd.openxmlformats-officedocument.presentationml.slide+xml"/>
  <Override PartName="/ppt/slideLayouts/slideLayout3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22.xml" ContentType="application/vnd.openxmlformats-officedocument.presentationml.slide+xml"/>
  <Override PartName="/ppt/slides/slide51.xml" ContentType="application/vnd.openxmlformats-officedocument.presentationml.slide+xml"/>
  <Override PartName="/ppt/tags/tag1.xml" ContentType="application/vnd.openxmlformats-officedocument.presentationml.tags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40.xml" ContentType="application/vnd.openxmlformats-officedocument.presentationml.slide+xml"/>
  <Override PartName="/ppt/slides/slide159.xml" ContentType="application/vnd.openxmlformats-officedocument.presentationml.slide+xml"/>
  <Override PartName="/ppt/slides/slide119.xml" ContentType="application/vnd.openxmlformats-officedocument.presentationml.slide+xml"/>
  <Override PartName="/ppt/slides/slide148.xml" ContentType="application/vnd.openxmlformats-officedocument.presentationml.slide+xml"/>
  <Override PartName="/ppt/slides/slide89.xml" ContentType="application/vnd.openxmlformats-officedocument.presentationml.slide+xml"/>
  <Override PartName="/ppt/slides/slide108.xml" ContentType="application/vnd.openxmlformats-officedocument.presentationml.slide+xml"/>
  <Override PartName="/ppt/slides/slide126.xml" ContentType="application/vnd.openxmlformats-officedocument.presentationml.slide+xml"/>
  <Override PartName="/ppt/slides/slide137.xml" ContentType="application/vnd.openxmlformats-officedocument.presentationml.slide+xml"/>
  <Override PartName="/ppt/slides/slide155.xml" ContentType="application/vnd.openxmlformats-officedocument.presentationml.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slides/slide78.xml" ContentType="application/vnd.openxmlformats-officedocument.presentationml.slide+xml"/>
  <Override PartName="/ppt/slides/slide87.xml" ContentType="application/vnd.openxmlformats-officedocument.presentationml.slide+xml"/>
  <Override PartName="/ppt/slides/slide96.xml" ContentType="application/vnd.openxmlformats-officedocument.presentationml.slide+xml"/>
  <Override PartName="/ppt/slides/slide106.xml" ContentType="application/vnd.openxmlformats-officedocument.presentationml.slide+xml"/>
  <Override PartName="/ppt/slides/slide115.xml" ContentType="application/vnd.openxmlformats-officedocument.presentationml.slide+xml"/>
  <Override PartName="/ppt/slides/slide124.xml" ContentType="application/vnd.openxmlformats-officedocument.presentationml.slide+xml"/>
  <Override PartName="/ppt/slides/slide135.xml" ContentType="application/vnd.openxmlformats-officedocument.presentationml.slide+xml"/>
  <Override PartName="/ppt/slides/slide144.xml" ContentType="application/vnd.openxmlformats-officedocument.presentationml.slide+xml"/>
  <Override PartName="/ppt/slides/slide153.xml" ContentType="application/vnd.openxmlformats-officedocument.presentationml.slide+xml"/>
  <Override PartName="/ppt/handoutMasters/handoutMaster1.xml" ContentType="application/vnd.openxmlformats-officedocument.presentationml.handoutMaster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85.xml" ContentType="application/vnd.openxmlformats-officedocument.presentationml.slide+xml"/>
  <Override PartName="/ppt/slides/slide104.xml" ContentType="application/vnd.openxmlformats-officedocument.presentationml.slide+xml"/>
  <Override PartName="/ppt/slides/slide122.xml" ContentType="application/vnd.openxmlformats-officedocument.presentationml.slide+xml"/>
  <Override PartName="/ppt/slides/slide133.xml" ContentType="application/vnd.openxmlformats-officedocument.presentationml.slide+xml"/>
  <Override PartName="/ppt/slides/slide151.xml" ContentType="application/vnd.openxmlformats-officedocument.presentationml.slide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s/slide92.xml" ContentType="application/vnd.openxmlformats-officedocument.presentationml.slide+xml"/>
  <Override PartName="/ppt/slides/slide111.xml" ContentType="application/vnd.openxmlformats-officedocument.presentationml.slide+xml"/>
  <Override PartName="/ppt/slides/slide140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Override PartName="/ppt/slides/slide100.xml" ContentType="application/vnd.openxmlformats-officedocument.presentationml.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s/slide149.xml" ContentType="application/vnd.openxmlformats-officedocument.presentationml.slide+xml"/>
  <Override PartName="/ppt/slides/slide138.xml" ContentType="application/vnd.openxmlformats-officedocument.presentationml.slide+xml"/>
  <Override PartName="/ppt/commentAuthors.xml" ContentType="application/vnd.openxmlformats-officedocument.presentationml.commentAuthors+xml"/>
  <Override PartName="/ppt/slides/slide79.xml" ContentType="application/vnd.openxmlformats-officedocument.presentationml.slide+xml"/>
  <Override PartName="/ppt/slides/slide109.xml" ContentType="application/vnd.openxmlformats-officedocument.presentationml.slide+xml"/>
  <Override PartName="/ppt/slides/slide127.xml" ContentType="application/vnd.openxmlformats-officedocument.presentationml.slide+xml"/>
  <Override PartName="/ppt/slides/slide145.xml" ContentType="application/vnd.openxmlformats-officedocument.presentationml.slide+xml"/>
  <Override PartName="/ppt/slides/slide156.xml" ContentType="application/vnd.openxmlformats-officedocument.presentationml.slide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slides/slide97.xml" ContentType="application/vnd.openxmlformats-officedocument.presentationml.slide+xml"/>
  <Override PartName="/ppt/slides/slide116.xml" ContentType="application/vnd.openxmlformats-officedocument.presentationml.slide+xml"/>
  <Override PartName="/ppt/slides/slide134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57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slides/slide105.xml" ContentType="application/vnd.openxmlformats-officedocument.presentationml.slide+xml"/>
  <Override PartName="/ppt/slides/slide123.xml" ContentType="application/vnd.openxmlformats-officedocument.presentationml.slide+xml"/>
  <Override PartName="/ppt/slides/slide141.xml" ContentType="application/vnd.openxmlformats-officedocument.presentationml.slide+xml"/>
  <Override PartName="/ppt/slides/slide152.xml" ContentType="application/vnd.openxmlformats-officedocument.presentationml.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46.xml" ContentType="application/vnd.openxmlformats-officedocument.presentationml.slide+xml"/>
  <Override PartName="/ppt/slides/slide64.xml" ContentType="application/vnd.openxmlformats-officedocument.presentationml.slide+xml"/>
  <Override PartName="/ppt/slides/slide93.xml" ContentType="application/vnd.openxmlformats-officedocument.presentationml.slide+xml"/>
  <Override PartName="/ppt/slides/slide101.xml" ContentType="application/vnd.openxmlformats-officedocument.presentationml.slide+xml"/>
  <Override PartName="/ppt/slides/slide112.xml" ContentType="application/vnd.openxmlformats-officedocument.presentationml.slide+xml"/>
  <Override PartName="/ppt/slides/slide130.xml" ContentType="application/vnd.openxmlformats-officedocument.presentationml.slide+xml"/>
  <Override PartName="/ppt/slideLayouts/slideLayout5.xml" ContentType="application/vnd.openxmlformats-officedocument.presentationml.slideLayout+xml"/>
  <Override PartName="/ppt/slides/slide24.xml" ContentType="application/vnd.openxmlformats-officedocument.presentationml.slide+xml"/>
  <Override PartName="/ppt/slides/slide35.xml" ContentType="application/vnd.openxmlformats-officedocument.presentationml.slide+xml"/>
  <Override PartName="/ppt/slides/slide53.xml" ContentType="application/vnd.openxmlformats-officedocument.presentationml.slide+xml"/>
  <Override PartName="/ppt/slides/slide71.xml" ContentType="application/vnd.openxmlformats-officedocument.presentationml.slide+xml"/>
  <Override PartName="/ppt/slides/slide82.xml" ContentType="application/vnd.openxmlformats-officedocument.presentationml.slide+xml"/>
  <Default Extension="jpeg" ContentType="image/jpeg"/>
  <Override PartName="/ppt/slides/slide13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slides/slide20.xml" ContentType="application/vnd.openxmlformats-officedocument.presentationml.slide+xml"/>
  <Override PartName="/ppt/slides/slide139.xml" ContentType="application/vnd.openxmlformats-officedocument.presentationml.slide+xml"/>
  <Override PartName="/ppt/slides/slide157.xml" ContentType="application/vnd.openxmlformats-officedocument.presentationml.slide+xml"/>
  <Override PartName="/ppt/slides/slide98.xml" ContentType="application/vnd.openxmlformats-officedocument.presentationml.slide+xml"/>
  <Override PartName="/ppt/slides/slide117.xml" ContentType="application/vnd.openxmlformats-officedocument.presentationml.slide+xml"/>
  <Override PartName="/ppt/slides/slide128.xml" ContentType="application/vnd.openxmlformats-officedocument.presentationml.slide+xml"/>
  <Override PartName="/ppt/slides/slide146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792" r:id="rId1"/>
  </p:sldMasterIdLst>
  <p:notesMasterIdLst>
    <p:notesMasterId r:id="rId162"/>
  </p:notesMasterIdLst>
  <p:handoutMasterIdLst>
    <p:handoutMasterId r:id="rId163"/>
  </p:handoutMasterIdLst>
  <p:sldIdLst>
    <p:sldId id="263" r:id="rId2"/>
    <p:sldId id="257" r:id="rId3"/>
    <p:sldId id="266" r:id="rId4"/>
    <p:sldId id="258" r:id="rId5"/>
    <p:sldId id="259" r:id="rId6"/>
    <p:sldId id="268" r:id="rId7"/>
    <p:sldId id="260" r:id="rId8"/>
    <p:sldId id="269" r:id="rId9"/>
    <p:sldId id="270" r:id="rId10"/>
    <p:sldId id="271" r:id="rId11"/>
    <p:sldId id="273" r:id="rId12"/>
    <p:sldId id="285" r:id="rId13"/>
    <p:sldId id="297" r:id="rId14"/>
    <p:sldId id="286" r:id="rId15"/>
    <p:sldId id="274" r:id="rId16"/>
    <p:sldId id="287" r:id="rId17"/>
    <p:sldId id="298" r:id="rId18"/>
    <p:sldId id="299" r:id="rId19"/>
    <p:sldId id="300" r:id="rId20"/>
    <p:sldId id="301" r:id="rId21"/>
    <p:sldId id="302" r:id="rId22"/>
    <p:sldId id="303" r:id="rId23"/>
    <p:sldId id="304" r:id="rId24"/>
    <p:sldId id="305" r:id="rId25"/>
    <p:sldId id="275" r:id="rId26"/>
    <p:sldId id="307" r:id="rId27"/>
    <p:sldId id="306" r:id="rId28"/>
    <p:sldId id="288" r:id="rId29"/>
    <p:sldId id="308" r:id="rId30"/>
    <p:sldId id="309" r:id="rId31"/>
    <p:sldId id="310" r:id="rId32"/>
    <p:sldId id="311" r:id="rId33"/>
    <p:sldId id="312" r:id="rId34"/>
    <p:sldId id="313" r:id="rId35"/>
    <p:sldId id="314" r:id="rId36"/>
    <p:sldId id="315" r:id="rId37"/>
    <p:sldId id="316" r:id="rId38"/>
    <p:sldId id="317" r:id="rId39"/>
    <p:sldId id="318" r:id="rId40"/>
    <p:sldId id="319" r:id="rId41"/>
    <p:sldId id="320" r:id="rId42"/>
    <p:sldId id="321" r:id="rId43"/>
    <p:sldId id="322" r:id="rId44"/>
    <p:sldId id="323" r:id="rId45"/>
    <p:sldId id="324" r:id="rId46"/>
    <p:sldId id="325" r:id="rId47"/>
    <p:sldId id="326" r:id="rId48"/>
    <p:sldId id="327" r:id="rId49"/>
    <p:sldId id="328" r:id="rId50"/>
    <p:sldId id="276" r:id="rId51"/>
    <p:sldId id="289" r:id="rId52"/>
    <p:sldId id="329" r:id="rId53"/>
    <p:sldId id="330" r:id="rId54"/>
    <p:sldId id="331" r:id="rId55"/>
    <p:sldId id="332" r:id="rId56"/>
    <p:sldId id="333" r:id="rId57"/>
    <p:sldId id="334" r:id="rId58"/>
    <p:sldId id="335" r:id="rId59"/>
    <p:sldId id="336" r:id="rId60"/>
    <p:sldId id="337" r:id="rId61"/>
    <p:sldId id="338" r:id="rId62"/>
    <p:sldId id="277" r:id="rId63"/>
    <p:sldId id="290" r:id="rId64"/>
    <p:sldId id="341" r:id="rId65"/>
    <p:sldId id="342" r:id="rId66"/>
    <p:sldId id="343" r:id="rId67"/>
    <p:sldId id="344" r:id="rId68"/>
    <p:sldId id="345" r:id="rId69"/>
    <p:sldId id="346" r:id="rId70"/>
    <p:sldId id="347" r:id="rId71"/>
    <p:sldId id="348" r:id="rId72"/>
    <p:sldId id="339" r:id="rId73"/>
    <p:sldId id="340" r:id="rId74"/>
    <p:sldId id="349" r:id="rId75"/>
    <p:sldId id="350" r:id="rId76"/>
    <p:sldId id="351" r:id="rId77"/>
    <p:sldId id="278" r:id="rId78"/>
    <p:sldId id="291" r:id="rId79"/>
    <p:sldId id="352" r:id="rId80"/>
    <p:sldId id="353" r:id="rId81"/>
    <p:sldId id="354" r:id="rId82"/>
    <p:sldId id="362" r:id="rId83"/>
    <p:sldId id="363" r:id="rId84"/>
    <p:sldId id="374" r:id="rId85"/>
    <p:sldId id="365" r:id="rId86"/>
    <p:sldId id="366" r:id="rId87"/>
    <p:sldId id="367" r:id="rId88"/>
    <p:sldId id="368" r:id="rId89"/>
    <p:sldId id="369" r:id="rId90"/>
    <p:sldId id="370" r:id="rId91"/>
    <p:sldId id="371" r:id="rId92"/>
    <p:sldId id="372" r:id="rId93"/>
    <p:sldId id="373" r:id="rId94"/>
    <p:sldId id="375" r:id="rId95"/>
    <p:sldId id="376" r:id="rId96"/>
    <p:sldId id="279" r:id="rId97"/>
    <p:sldId id="377" r:id="rId98"/>
    <p:sldId id="379" r:id="rId99"/>
    <p:sldId id="380" r:id="rId100"/>
    <p:sldId id="381" r:id="rId101"/>
    <p:sldId id="382" r:id="rId102"/>
    <p:sldId id="383" r:id="rId103"/>
    <p:sldId id="384" r:id="rId104"/>
    <p:sldId id="385" r:id="rId105"/>
    <p:sldId id="386" r:id="rId106"/>
    <p:sldId id="387" r:id="rId107"/>
    <p:sldId id="388" r:id="rId108"/>
    <p:sldId id="389" r:id="rId109"/>
    <p:sldId id="390" r:id="rId110"/>
    <p:sldId id="378" r:id="rId111"/>
    <p:sldId id="391" r:id="rId112"/>
    <p:sldId id="392" r:id="rId113"/>
    <p:sldId id="393" r:id="rId114"/>
    <p:sldId id="394" r:id="rId115"/>
    <p:sldId id="395" r:id="rId116"/>
    <p:sldId id="396" r:id="rId117"/>
    <p:sldId id="398" r:id="rId118"/>
    <p:sldId id="397" r:id="rId119"/>
    <p:sldId id="399" r:id="rId120"/>
    <p:sldId id="400" r:id="rId121"/>
    <p:sldId id="401" r:id="rId122"/>
    <p:sldId id="402" r:id="rId123"/>
    <p:sldId id="280" r:id="rId124"/>
    <p:sldId id="355" r:id="rId125"/>
    <p:sldId id="356" r:id="rId126"/>
    <p:sldId id="357" r:id="rId127"/>
    <p:sldId id="358" r:id="rId128"/>
    <p:sldId id="359" r:id="rId129"/>
    <p:sldId id="360" r:id="rId130"/>
    <p:sldId id="361" r:id="rId131"/>
    <p:sldId id="281" r:id="rId132"/>
    <p:sldId id="294" r:id="rId133"/>
    <p:sldId id="403" r:id="rId134"/>
    <p:sldId id="404" r:id="rId135"/>
    <p:sldId id="405" r:id="rId136"/>
    <p:sldId id="406" r:id="rId137"/>
    <p:sldId id="407" r:id="rId138"/>
    <p:sldId id="282" r:id="rId139"/>
    <p:sldId id="295" r:id="rId140"/>
    <p:sldId id="408" r:id="rId141"/>
    <p:sldId id="409" r:id="rId142"/>
    <p:sldId id="410" r:id="rId143"/>
    <p:sldId id="411" r:id="rId144"/>
    <p:sldId id="412" r:id="rId145"/>
    <p:sldId id="413" r:id="rId146"/>
    <p:sldId id="414" r:id="rId147"/>
    <p:sldId id="415" r:id="rId148"/>
    <p:sldId id="416" r:id="rId149"/>
    <p:sldId id="417" r:id="rId150"/>
    <p:sldId id="418" r:id="rId151"/>
    <p:sldId id="419" r:id="rId152"/>
    <p:sldId id="420" r:id="rId153"/>
    <p:sldId id="421" r:id="rId154"/>
    <p:sldId id="283" r:id="rId155"/>
    <p:sldId id="296" r:id="rId156"/>
    <p:sldId id="272" r:id="rId157"/>
    <p:sldId id="284" r:id="rId158"/>
    <p:sldId id="422" r:id="rId159"/>
    <p:sldId id="423" r:id="rId160"/>
    <p:sldId id="264" r:id="rId161"/>
  </p:sldIdLst>
  <p:sldSz cx="12192000" cy="6858000"/>
  <p:notesSz cx="6797675" cy="9926638"/>
  <p:embeddedFontLst>
    <p:embeddedFont>
      <p:font typeface="B Yekan+" charset="-78"/>
      <p:regular r:id="rId164"/>
      <p:bold r:id="rId165"/>
    </p:embeddedFont>
    <p:embeddedFont>
      <p:font typeface="B Nazanin" pitchFamily="2" charset="-78"/>
      <p:regular r:id="rId166"/>
      <p:bold r:id="rId167"/>
    </p:embeddedFont>
    <p:embeddedFont>
      <p:font typeface="Georgia" pitchFamily="18" charset="0"/>
      <p:regular r:id="rId168"/>
      <p:bold r:id="rId169"/>
      <p:italic r:id="rId170"/>
      <p:boldItalic r:id="rId171"/>
    </p:embeddedFont>
    <p:embeddedFont>
      <p:font typeface="Calibri" pitchFamily="34" charset="0"/>
      <p:regular r:id="rId172"/>
      <p:bold r:id="rId173"/>
      <p:italic r:id="rId174"/>
      <p:boldItalic r:id="rId175"/>
    </p:embeddedFont>
    <p:embeddedFont>
      <p:font typeface="ＭＳ Ｐゴシック" pitchFamily="34" charset="-128"/>
      <p:regular r:id="rId176"/>
    </p:embeddedFont>
    <p:embeddedFont>
      <p:font typeface="Berlin Sans FB" pitchFamily="34" charset="0"/>
      <p:regular r:id="rId177"/>
      <p:bold r:id="rId178"/>
    </p:embeddedFont>
    <p:embeddedFont>
      <p:font typeface="Segoe UI" pitchFamily="34" charset="0"/>
      <p:regular r:id="rId179"/>
      <p:bold r:id="rId180"/>
      <p:italic r:id="rId181"/>
      <p:boldItalic r:id="rId182"/>
    </p:embeddedFont>
    <p:embeddedFont>
      <p:font typeface="Wingdings 2" pitchFamily="18" charset="2"/>
      <p:regular r:id="rId183"/>
    </p:embeddedFont>
  </p:embeddedFontLst>
  <p:custDataLst>
    <p:tags r:id="rId184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  <p:ext uri="{2D200454-40CA-4A62-9FC3-DE9A4176ACB9}">
      <p15:notesGuideLst xmlns:p15="http://schemas.microsoft.com/office/powerpoint/2012/main" xmlns="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hmad Mohammadi" initials="AM" lastIdx="26" clrIdx="0">
    <p:extLst>
      <p:ext uri="{19B8F6BF-5375-455C-9EA6-DF929625EA0E}">
        <p15:presenceInfo xmlns:p15="http://schemas.microsoft.com/office/powerpoint/2012/main" xmlns="" userId="Ahmad Mohammadi" providerId="None"/>
      </p:ext>
    </p:extLst>
  </p:cmAuthor>
  <p:cmAuthor id="2" name="Mohammadi Seyed Ahmad" initials="MSA" lastIdx="10" clrIdx="1">
    <p:extLst>
      <p:ext uri="{19B8F6BF-5375-455C-9EA6-DF929625EA0E}">
        <p15:presenceInfo xmlns:p15="http://schemas.microsoft.com/office/powerpoint/2012/main" xmlns="" userId="S-1-5-21-1272538254-1271025808-1648912389-3648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000000"/>
    <a:srgbClr val="00AEEF"/>
    <a:srgbClr val="034EA2"/>
    <a:srgbClr val="FF9900"/>
    <a:srgbClr val="F9A01B"/>
    <a:srgbClr val="757679"/>
    <a:srgbClr val="034EA3"/>
    <a:srgbClr val="034991"/>
    <a:srgbClr val="0399D2"/>
    <a:srgbClr val="08A4DF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1651" autoAdjust="0"/>
    <p:restoredTop sz="80465" autoAdjust="0"/>
  </p:normalViewPr>
  <p:slideViewPr>
    <p:cSldViewPr snapToGrid="0">
      <p:cViewPr varScale="1">
        <p:scale>
          <a:sx n="67" d="100"/>
          <a:sy n="67" d="100"/>
        </p:scale>
        <p:origin x="-1002" y="-10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6282"/>
    </p:cViewPr>
  </p:sorterViewPr>
  <p:notesViewPr>
    <p:cSldViewPr snapToGrid="0">
      <p:cViewPr varScale="1">
        <p:scale>
          <a:sx n="79" d="100"/>
          <a:sy n="79" d="100"/>
        </p:scale>
        <p:origin x="3954" y="108"/>
      </p:cViewPr>
      <p:guideLst/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54" Type="http://schemas.openxmlformats.org/officeDocument/2006/relationships/slide" Target="slides/slide153.xml"/><Relationship Id="rId159" Type="http://schemas.openxmlformats.org/officeDocument/2006/relationships/slide" Target="slides/slide158.xml"/><Relationship Id="rId175" Type="http://schemas.openxmlformats.org/officeDocument/2006/relationships/font" Target="fonts/font12.fntdata"/><Relationship Id="rId170" Type="http://schemas.openxmlformats.org/officeDocument/2006/relationships/font" Target="fonts/font7.fntdata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65" Type="http://schemas.openxmlformats.org/officeDocument/2006/relationships/font" Target="fonts/font2.fntdata"/><Relationship Id="rId181" Type="http://schemas.openxmlformats.org/officeDocument/2006/relationships/font" Target="fonts/font18.fntdata"/><Relationship Id="rId186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71" Type="http://schemas.openxmlformats.org/officeDocument/2006/relationships/font" Target="fonts/font8.fntdata"/><Relationship Id="rId176" Type="http://schemas.openxmlformats.org/officeDocument/2006/relationships/font" Target="fonts/font13.fntdata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font" Target="fonts/font3.fntdata"/><Relationship Id="rId182" Type="http://schemas.openxmlformats.org/officeDocument/2006/relationships/font" Target="fonts/font19.fntdata"/><Relationship Id="rId187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font" Target="fonts/font14.fntdata"/><Relationship Id="rId172" Type="http://schemas.openxmlformats.org/officeDocument/2006/relationships/font" Target="fonts/font9.fntdata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font" Target="fonts/font4.fntdata"/><Relationship Id="rId188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notesMaster" Target="notesMasters/notesMaster1.xml"/><Relationship Id="rId183" Type="http://schemas.openxmlformats.org/officeDocument/2006/relationships/font" Target="fonts/font20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font" Target="fonts/font15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font" Target="fonts/font10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font" Target="fonts/font5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handoutMaster" Target="handoutMasters/handoutMaster1.xml"/><Relationship Id="rId184" Type="http://schemas.openxmlformats.org/officeDocument/2006/relationships/tags" Target="tags/tag1.xml"/><Relationship Id="rId189" Type="http://schemas.openxmlformats.org/officeDocument/2006/relationships/tableStyles" Target="tableStyle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font" Target="fonts/font11.fntdata"/><Relationship Id="rId179" Type="http://schemas.openxmlformats.org/officeDocument/2006/relationships/font" Target="fonts/font16.fntdata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font" Target="fonts/font1.fntdata"/><Relationship Id="rId169" Type="http://schemas.openxmlformats.org/officeDocument/2006/relationships/font" Target="fonts/font6.fntdata"/><Relationship Id="rId185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font" Target="fonts/font17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ECC46B-43B4-4A03-8997-72F589099C76}" type="datetimeFigureOut">
              <a:rPr lang="en-US" smtClean="0"/>
              <a:pPr/>
              <a:t>4/24/2021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10EAB9-636E-4FC5-BBAB-7A5C9AB966C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41051853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945659" cy="498056"/>
          </a:xfrm>
          <a:prstGeom prst="rect">
            <a:avLst/>
          </a:prstGeom>
        </p:spPr>
        <p:txBody>
          <a:bodyPr vert="horz" lIns="95553" tIns="47777" rIns="95553" bIns="47777" rtlCol="0"/>
          <a:lstStyle>
            <a:lvl1pPr algn="l">
              <a:defRPr sz="13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4" y="1"/>
            <a:ext cx="2945659" cy="498056"/>
          </a:xfrm>
          <a:prstGeom prst="rect">
            <a:avLst/>
          </a:prstGeom>
        </p:spPr>
        <p:txBody>
          <a:bodyPr vert="horz" lIns="95553" tIns="47777" rIns="95553" bIns="47777" rtlCol="0"/>
          <a:lstStyle>
            <a:lvl1pPr algn="r">
              <a:defRPr sz="1300"/>
            </a:lvl1pPr>
          </a:lstStyle>
          <a:p>
            <a:fld id="{D013003F-931F-4B05-877F-2C7689B25589}" type="datetimeFigureOut">
              <a:rPr lang="en-US" smtClean="0"/>
              <a:pPr/>
              <a:t>4/24/2021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0688" y="1239838"/>
            <a:ext cx="5956300" cy="33512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553" tIns="47777" rIns="95553" bIns="47777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77195"/>
            <a:ext cx="5438140" cy="3908613"/>
          </a:xfrm>
          <a:prstGeom prst="rect">
            <a:avLst/>
          </a:prstGeom>
        </p:spPr>
        <p:txBody>
          <a:bodyPr vert="horz" lIns="95553" tIns="47777" rIns="95553" bIns="47777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9428584"/>
            <a:ext cx="2945659" cy="498054"/>
          </a:xfrm>
          <a:prstGeom prst="rect">
            <a:avLst/>
          </a:prstGeom>
        </p:spPr>
        <p:txBody>
          <a:bodyPr vert="horz" lIns="95553" tIns="47777" rIns="95553" bIns="47777" rtlCol="0" anchor="b"/>
          <a:lstStyle>
            <a:lvl1pPr algn="l">
              <a:defRPr sz="13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4" y="9428584"/>
            <a:ext cx="2945659" cy="498054"/>
          </a:xfrm>
          <a:prstGeom prst="rect">
            <a:avLst/>
          </a:prstGeom>
        </p:spPr>
        <p:txBody>
          <a:bodyPr vert="horz" lIns="95553" tIns="47777" rIns="95553" bIns="47777" rtlCol="0" anchor="b"/>
          <a:lstStyle>
            <a:lvl1pPr algn="r">
              <a:defRPr sz="1300"/>
            </a:lvl1pPr>
          </a:lstStyle>
          <a:p>
            <a:fld id="{67BBF70E-ACF9-45DD-8AC9-6989E1A93DA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8203199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Btm Bar"/>
          <p:cNvGrpSpPr/>
          <p:nvPr userDrawn="1"/>
        </p:nvGrpSpPr>
        <p:grpSpPr>
          <a:xfrm>
            <a:off x="-10490" y="5203551"/>
            <a:ext cx="12008567" cy="1432200"/>
            <a:chOff x="-10490" y="5203551"/>
            <a:chExt cx="12008567" cy="1432200"/>
          </a:xfrm>
        </p:grpSpPr>
        <p:sp>
          <p:nvSpPr>
            <p:cNvPr id="28" name="Btm Bar"/>
            <p:cNvSpPr/>
            <p:nvPr userDrawn="1"/>
          </p:nvSpPr>
          <p:spPr>
            <a:xfrm rot="10800000">
              <a:off x="-10490" y="6435600"/>
              <a:ext cx="11565705" cy="200150"/>
            </a:xfrm>
            <a:prstGeom prst="rect">
              <a:avLst/>
            </a:prstGeom>
            <a:gradFill flip="none" rotWithShape="1">
              <a:gsLst>
                <a:gs pos="0">
                  <a:srgbClr val="034EA2"/>
                </a:gs>
                <a:gs pos="43000">
                  <a:srgbClr val="00AEEF"/>
                </a:gs>
                <a:gs pos="100000">
                  <a:schemeClr val="bg1"/>
                </a:gs>
              </a:gsLst>
              <a:lin ang="108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t"/>
            <a:lstStyle/>
            <a:p>
              <a:endParaRPr lang="en-US"/>
            </a:p>
          </p:txBody>
        </p:sp>
        <p:grpSp>
          <p:nvGrpSpPr>
            <p:cNvPr id="10" name="Parallel Lines"/>
            <p:cNvGrpSpPr/>
            <p:nvPr userDrawn="1"/>
          </p:nvGrpSpPr>
          <p:grpSpPr>
            <a:xfrm>
              <a:off x="9996903" y="5484752"/>
              <a:ext cx="2001174" cy="883406"/>
              <a:chOff x="9996903" y="5484752"/>
              <a:chExt cx="2001174" cy="883406"/>
            </a:xfrm>
          </p:grpSpPr>
          <p:sp>
            <p:nvSpPr>
              <p:cNvPr id="72" name="Bar"/>
              <p:cNvSpPr/>
              <p:nvPr userDrawn="1"/>
            </p:nvSpPr>
            <p:spPr>
              <a:xfrm rot="10800000">
                <a:off x="9996903" y="6310558"/>
                <a:ext cx="2001174" cy="57600"/>
              </a:xfrm>
              <a:prstGeom prst="rect">
                <a:avLst/>
              </a:prstGeom>
              <a:gradFill flip="none" rotWithShape="1">
                <a:gsLst>
                  <a:gs pos="0">
                    <a:srgbClr val="00AEEF"/>
                  </a:gs>
                  <a:gs pos="59000">
                    <a:schemeClr val="bg1"/>
                  </a:gs>
                </a:gsLst>
                <a:lin ang="108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t"/>
              <a:lstStyle/>
              <a:p>
                <a:endParaRPr lang="en-US"/>
              </a:p>
            </p:txBody>
          </p:sp>
          <p:sp>
            <p:nvSpPr>
              <p:cNvPr id="73" name="Bar"/>
              <p:cNvSpPr/>
              <p:nvPr userDrawn="1"/>
            </p:nvSpPr>
            <p:spPr>
              <a:xfrm rot="10800000">
                <a:off x="10117607" y="6192584"/>
                <a:ext cx="1880470" cy="57600"/>
              </a:xfrm>
              <a:prstGeom prst="rect">
                <a:avLst/>
              </a:prstGeom>
              <a:gradFill flip="none" rotWithShape="1">
                <a:gsLst>
                  <a:gs pos="0">
                    <a:srgbClr val="00AEEF"/>
                  </a:gs>
                  <a:gs pos="65000">
                    <a:schemeClr val="bg1"/>
                  </a:gs>
                </a:gsLst>
                <a:lin ang="108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t"/>
              <a:lstStyle/>
              <a:p>
                <a:endParaRPr lang="en-US"/>
              </a:p>
            </p:txBody>
          </p:sp>
          <p:sp>
            <p:nvSpPr>
              <p:cNvPr id="74" name="Bar"/>
              <p:cNvSpPr/>
              <p:nvPr userDrawn="1"/>
            </p:nvSpPr>
            <p:spPr>
              <a:xfrm rot="10800000">
                <a:off x="10227338" y="6074612"/>
                <a:ext cx="1770739" cy="57600"/>
              </a:xfrm>
              <a:prstGeom prst="rect">
                <a:avLst/>
              </a:prstGeom>
              <a:gradFill flip="none" rotWithShape="1">
                <a:gsLst>
                  <a:gs pos="0">
                    <a:srgbClr val="00AEEF"/>
                  </a:gs>
                  <a:gs pos="70000">
                    <a:schemeClr val="bg1"/>
                  </a:gs>
                </a:gsLst>
                <a:lin ang="108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t"/>
              <a:lstStyle/>
              <a:p>
                <a:endParaRPr lang="en-US"/>
              </a:p>
            </p:txBody>
          </p:sp>
          <p:sp>
            <p:nvSpPr>
              <p:cNvPr id="75" name="Bar"/>
              <p:cNvSpPr/>
              <p:nvPr userDrawn="1"/>
            </p:nvSpPr>
            <p:spPr>
              <a:xfrm rot="10800000">
                <a:off x="10359015" y="5956640"/>
                <a:ext cx="1639062" cy="57600"/>
              </a:xfrm>
              <a:prstGeom prst="rect">
                <a:avLst/>
              </a:prstGeom>
              <a:gradFill flip="none" rotWithShape="1">
                <a:gsLst>
                  <a:gs pos="0">
                    <a:srgbClr val="00AEEF"/>
                  </a:gs>
                  <a:gs pos="71000">
                    <a:schemeClr val="bg1"/>
                  </a:gs>
                </a:gsLst>
                <a:lin ang="108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t"/>
              <a:lstStyle/>
              <a:p>
                <a:endParaRPr lang="en-US"/>
              </a:p>
            </p:txBody>
          </p:sp>
          <p:sp>
            <p:nvSpPr>
              <p:cNvPr id="76" name="Bar"/>
              <p:cNvSpPr/>
              <p:nvPr userDrawn="1"/>
            </p:nvSpPr>
            <p:spPr>
              <a:xfrm rot="10800000">
                <a:off x="10474232" y="5838668"/>
                <a:ext cx="1523845" cy="57600"/>
              </a:xfrm>
              <a:prstGeom prst="rect">
                <a:avLst/>
              </a:prstGeom>
              <a:gradFill flip="none" rotWithShape="1">
                <a:gsLst>
                  <a:gs pos="0">
                    <a:srgbClr val="00AEEF"/>
                  </a:gs>
                  <a:gs pos="78000">
                    <a:schemeClr val="bg1"/>
                  </a:gs>
                </a:gsLst>
                <a:lin ang="108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t"/>
              <a:lstStyle/>
              <a:p>
                <a:endParaRPr lang="en-US"/>
              </a:p>
            </p:txBody>
          </p:sp>
          <p:sp>
            <p:nvSpPr>
              <p:cNvPr id="77" name="Bar"/>
              <p:cNvSpPr/>
              <p:nvPr userDrawn="1"/>
            </p:nvSpPr>
            <p:spPr>
              <a:xfrm rot="10800000">
                <a:off x="10583964" y="5720696"/>
                <a:ext cx="1414113" cy="57600"/>
              </a:xfrm>
              <a:prstGeom prst="rect">
                <a:avLst/>
              </a:prstGeom>
              <a:gradFill flip="none" rotWithShape="1">
                <a:gsLst>
                  <a:gs pos="0">
                    <a:srgbClr val="00AEEF"/>
                  </a:gs>
                  <a:gs pos="86000">
                    <a:schemeClr val="bg1"/>
                  </a:gs>
                </a:gsLst>
                <a:lin ang="108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t"/>
              <a:lstStyle/>
              <a:p>
                <a:endParaRPr lang="en-US"/>
              </a:p>
            </p:txBody>
          </p:sp>
          <p:sp>
            <p:nvSpPr>
              <p:cNvPr id="78" name="Bar"/>
              <p:cNvSpPr/>
              <p:nvPr userDrawn="1"/>
            </p:nvSpPr>
            <p:spPr>
              <a:xfrm rot="10800000">
                <a:off x="10704668" y="5602724"/>
                <a:ext cx="1293409" cy="57600"/>
              </a:xfrm>
              <a:prstGeom prst="rect">
                <a:avLst/>
              </a:prstGeom>
              <a:gradFill flip="none" rotWithShape="1">
                <a:gsLst>
                  <a:gs pos="0">
                    <a:srgbClr val="00AEEF"/>
                  </a:gs>
                  <a:gs pos="78000">
                    <a:schemeClr val="bg1"/>
                  </a:gs>
                </a:gsLst>
                <a:lin ang="108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t"/>
              <a:lstStyle/>
              <a:p>
                <a:endParaRPr lang="en-US"/>
              </a:p>
            </p:txBody>
          </p:sp>
          <p:sp>
            <p:nvSpPr>
              <p:cNvPr id="79" name="Bar"/>
              <p:cNvSpPr/>
              <p:nvPr userDrawn="1"/>
            </p:nvSpPr>
            <p:spPr>
              <a:xfrm rot="10800000">
                <a:off x="10830859" y="5484752"/>
                <a:ext cx="1167218" cy="57600"/>
              </a:xfrm>
              <a:prstGeom prst="rect">
                <a:avLst/>
              </a:prstGeom>
              <a:gradFill flip="none" rotWithShape="1">
                <a:gsLst>
                  <a:gs pos="0">
                    <a:srgbClr val="00AEEF"/>
                  </a:gs>
                  <a:gs pos="67000">
                    <a:schemeClr val="bg1"/>
                  </a:gs>
                </a:gsLst>
                <a:lin ang="108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t"/>
              <a:lstStyle/>
              <a:p>
                <a:endParaRPr lang="en-US"/>
              </a:p>
            </p:txBody>
          </p:sp>
        </p:grpSp>
        <p:sp>
          <p:nvSpPr>
            <p:cNvPr id="29" name="Isosceles Triangle"/>
            <p:cNvSpPr>
              <a:spLocks noChangeAspect="1"/>
            </p:cNvSpPr>
            <p:nvPr userDrawn="1"/>
          </p:nvSpPr>
          <p:spPr>
            <a:xfrm flipH="1">
              <a:off x="10799547" y="5478248"/>
              <a:ext cx="1157503" cy="1157503"/>
            </a:xfrm>
            <a:prstGeom prst="triangle">
              <a:avLst>
                <a:gd name="adj" fmla="val 0"/>
              </a:avLst>
            </a:prstGeom>
            <a:solidFill>
              <a:srgbClr val="00AE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grpSp>
          <p:nvGrpSpPr>
            <p:cNvPr id="30" name="Logo En"/>
            <p:cNvGrpSpPr/>
            <p:nvPr userDrawn="1"/>
          </p:nvGrpSpPr>
          <p:grpSpPr>
            <a:xfrm>
              <a:off x="11235589" y="6054701"/>
              <a:ext cx="643341" cy="398259"/>
              <a:chOff x="103046" y="0"/>
              <a:chExt cx="800559" cy="495300"/>
            </a:xfrm>
          </p:grpSpPr>
          <p:pic>
            <p:nvPicPr>
              <p:cNvPr id="40" name="Logo En"/>
              <p:cNvPicPr>
                <a:picLocks noChangeAspect="1"/>
              </p:cNvPicPr>
              <p:nvPr userDrawn="1"/>
            </p:nvPicPr>
            <p:blipFill rotWithShape="1">
              <a:blip r:embed="rId2" cstate="print">
                <a:biLevel thresh="25000"/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 l="10726" t="34839" r="11229" b="17516"/>
              <a:stretch/>
            </p:blipFill>
            <p:spPr bwMode="auto">
              <a:xfrm>
                <a:off x="109182" y="163583"/>
                <a:ext cx="794423" cy="331717"/>
              </a:xfrm>
              <a:prstGeom prst="rect">
                <a:avLst/>
              </a:prstGeom>
              <a:ln>
                <a:noFill/>
              </a:ln>
              <a:extLst>
                <a:ext uri="{53640926-AAD7-44D8-BBD7-CCE9431645EC}">
                  <a14:shadowObscured xmlns:a14="http://schemas.microsoft.com/office/drawing/2010/main" xmlns=""/>
                </a:ext>
              </a:extLst>
            </p:spPr>
          </p:pic>
          <p:sp>
            <p:nvSpPr>
              <p:cNvPr id="41" name="Dot"/>
              <p:cNvSpPr>
                <a:spLocks noChangeAspect="1"/>
              </p:cNvSpPr>
              <p:nvPr userDrawn="1"/>
            </p:nvSpPr>
            <p:spPr>
              <a:xfrm>
                <a:off x="103046" y="0"/>
                <a:ext cx="144000" cy="144000"/>
              </a:xfrm>
              <a:prstGeom prst="ellipse">
                <a:avLst/>
              </a:prstGeom>
              <a:solidFill>
                <a:srgbClr val="034EA2"/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31" name="Diamond"/>
            <p:cNvGrpSpPr>
              <a:grpSpLocks noChangeAspect="1"/>
            </p:cNvGrpSpPr>
            <p:nvPr userDrawn="1"/>
          </p:nvGrpSpPr>
          <p:grpSpPr>
            <a:xfrm>
              <a:off x="11432676" y="5203551"/>
              <a:ext cx="522332" cy="520799"/>
              <a:chOff x="24541" y="-153"/>
              <a:chExt cx="726824" cy="724847"/>
            </a:xfrm>
          </p:grpSpPr>
          <p:sp>
            <p:nvSpPr>
              <p:cNvPr id="33" name="Right Triangle A"/>
              <p:cNvSpPr>
                <a:spLocks noChangeAspect="1"/>
              </p:cNvSpPr>
              <p:nvPr userDrawn="1"/>
            </p:nvSpPr>
            <p:spPr>
              <a:xfrm>
                <a:off x="391364" y="0"/>
                <a:ext cx="359999" cy="360000"/>
              </a:xfrm>
              <a:prstGeom prst="rtTriangle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37" name="Right Triangle B"/>
              <p:cNvSpPr>
                <a:spLocks noChangeAspect="1"/>
              </p:cNvSpPr>
              <p:nvPr userDrawn="1"/>
            </p:nvSpPr>
            <p:spPr>
              <a:xfrm rot="16200000">
                <a:off x="27438" y="-152"/>
                <a:ext cx="360001" cy="360000"/>
              </a:xfrm>
              <a:prstGeom prst="rtTriangle">
                <a:avLst/>
              </a:prstGeom>
              <a:solidFill>
                <a:srgbClr val="F9A01B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38" name="Right Triangle C"/>
              <p:cNvSpPr>
                <a:spLocks noChangeAspect="1"/>
              </p:cNvSpPr>
              <p:nvPr userDrawn="1"/>
            </p:nvSpPr>
            <p:spPr>
              <a:xfrm rot="10800000">
                <a:off x="24541" y="364540"/>
                <a:ext cx="359999" cy="360001"/>
              </a:xfrm>
              <a:prstGeom prst="rtTriangle">
                <a:avLst/>
              </a:prstGeom>
              <a:solidFill>
                <a:srgbClr val="034EA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36" name="Right Triangle D"/>
              <p:cNvSpPr>
                <a:spLocks noChangeAspect="1"/>
              </p:cNvSpPr>
              <p:nvPr userDrawn="1"/>
            </p:nvSpPr>
            <p:spPr>
              <a:xfrm rot="5400000">
                <a:off x="391365" y="364694"/>
                <a:ext cx="360000" cy="360000"/>
              </a:xfrm>
              <a:prstGeom prst="rtTriangle">
                <a:avLst/>
              </a:prstGeom>
              <a:solidFill>
                <a:srgbClr val="757679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</p:grpSp>
      </p:grpSp>
      <p:graphicFrame>
        <p:nvGraphicFramePr>
          <p:cNvPr id="4" name="Frame (Table)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xmlns="" val="3173376197"/>
              </p:ext>
            </p:extLst>
          </p:nvPr>
        </p:nvGraphicFramePr>
        <p:xfrm>
          <a:off x="257173" y="5245100"/>
          <a:ext cx="2723198" cy="9501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723198">
                  <a:extLst>
                    <a:ext uri="{9D8B030D-6E8A-4147-A177-3AD203B41FA5}">
                      <a16:colId xmlns:a16="http://schemas.microsoft.com/office/drawing/2014/main" xmlns="" val="3033916327"/>
                    </a:ext>
                  </a:extLst>
                </a:gridCol>
              </a:tblGrid>
              <a:tr h="47506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7620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142397439"/>
                  </a:ext>
                </a:extLst>
              </a:tr>
              <a:tr h="47506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7620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109139666"/>
                  </a:ext>
                </a:extLst>
              </a:tr>
            </a:tbl>
          </a:graphicData>
        </a:graphic>
      </p:graphicFrame>
      <p:sp>
        <p:nvSpPr>
          <p:cNvPr id="39" name="Date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314322" y="5743451"/>
            <a:ext cx="2520000" cy="432000"/>
          </a:xfrm>
          <a:prstGeom prst="rect">
            <a:avLst/>
          </a:prstGeom>
        </p:spPr>
        <p:txBody>
          <a:bodyPr lIns="36000" tIns="36000" rIns="36000" bIns="36000" anchor="ctr"/>
          <a:lstStyle>
            <a:lvl1pPr marL="0" indent="0" algn="r">
              <a:buNone/>
              <a:defRPr kumimoji="0" lang="en-US" sz="1800" b="1" kern="1200" spc="-100" baseline="0" dirty="0">
                <a:ln w="3175">
                  <a:noFill/>
                </a:ln>
                <a:solidFill>
                  <a:srgbClr val="000000"/>
                </a:solidFill>
                <a:effectLst/>
                <a:latin typeface="B Yekan+" panose="02000503030000020004" pitchFamily="2" charset="-78"/>
                <a:ea typeface="+mn-ea"/>
                <a:cs typeface="B Nazanin" panose="00000400000000000000" pitchFamily="2" charset="-78"/>
              </a:defRPr>
            </a:lvl1pPr>
          </a:lstStyle>
          <a:p>
            <a:pPr lvl="0"/>
            <a:r>
              <a:rPr lang="fa-IR" dirty="0" smtClean="0"/>
              <a:t>--</a:t>
            </a:r>
            <a:endParaRPr lang="en-US" dirty="0"/>
          </a:p>
        </p:txBody>
      </p:sp>
      <p:sp>
        <p:nvSpPr>
          <p:cNvPr id="32" name="Category"/>
          <p:cNvSpPr>
            <a:spLocks noGrp="1"/>
          </p:cNvSpPr>
          <p:nvPr>
            <p:ph type="body" sz="quarter" idx="14" hasCustomPrompt="1"/>
          </p:nvPr>
        </p:nvSpPr>
        <p:spPr>
          <a:xfrm>
            <a:off x="314323" y="5264116"/>
            <a:ext cx="2520000" cy="432000"/>
          </a:xfrm>
          <a:prstGeom prst="rect">
            <a:avLst/>
          </a:prstGeom>
        </p:spPr>
        <p:txBody>
          <a:bodyPr lIns="36000" tIns="36000" rIns="36000" bIns="36000" anchor="ctr"/>
          <a:lstStyle>
            <a:lvl1pPr marL="0" indent="0" algn="r">
              <a:buNone/>
              <a:defRPr kumimoji="0" lang="en-US" sz="1800" b="1" kern="1200" spc="-100" baseline="0" dirty="0">
                <a:ln w="3175">
                  <a:noFill/>
                </a:ln>
                <a:solidFill>
                  <a:srgbClr val="000000"/>
                </a:solidFill>
                <a:effectLst/>
                <a:latin typeface="B Yekan+" panose="02000503030000020004" pitchFamily="2" charset="-78"/>
                <a:ea typeface="+mn-ea"/>
                <a:cs typeface="B Nazanin" panose="00000400000000000000" pitchFamily="2" charset="-78"/>
              </a:defRPr>
            </a:lvl1pPr>
          </a:lstStyle>
          <a:p>
            <a:pPr lvl="0"/>
            <a:r>
              <a:rPr lang="fa-IR" dirty="0" smtClean="0"/>
              <a:t>--</a:t>
            </a:r>
            <a:endParaRPr lang="en-US" dirty="0"/>
          </a:p>
        </p:txBody>
      </p:sp>
      <p:grpSp>
        <p:nvGrpSpPr>
          <p:cNvPr id="57" name="Middle Bar"/>
          <p:cNvGrpSpPr/>
          <p:nvPr userDrawn="1"/>
        </p:nvGrpSpPr>
        <p:grpSpPr>
          <a:xfrm>
            <a:off x="-29539" y="4403499"/>
            <a:ext cx="12251077" cy="590992"/>
            <a:chOff x="-24000" y="6181903"/>
            <a:chExt cx="12251077" cy="678470"/>
          </a:xfrm>
        </p:grpSpPr>
        <p:sp>
          <p:nvSpPr>
            <p:cNvPr id="58" name="Dark Blue Bar"/>
            <p:cNvSpPr/>
            <p:nvPr userDrawn="1"/>
          </p:nvSpPr>
          <p:spPr>
            <a:xfrm>
              <a:off x="-24000" y="6680374"/>
              <a:ext cx="12240000" cy="179999"/>
            </a:xfrm>
            <a:prstGeom prst="rect">
              <a:avLst/>
            </a:prstGeom>
            <a:solidFill>
              <a:srgbClr val="034EA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t"/>
            <a:lstStyle/>
            <a:p>
              <a:pPr algn="ctr" rtl="0"/>
              <a:endParaRPr lang="en-US" sz="1600" dirty="0" smtClean="0">
                <a:solidFill>
                  <a:srgbClr val="000000"/>
                </a:solidFill>
              </a:endParaRPr>
            </a:p>
          </p:txBody>
        </p:sp>
        <p:grpSp>
          <p:nvGrpSpPr>
            <p:cNvPr id="59" name="Light Blue Bar"/>
            <p:cNvGrpSpPr/>
            <p:nvPr userDrawn="1"/>
          </p:nvGrpSpPr>
          <p:grpSpPr>
            <a:xfrm>
              <a:off x="-12923" y="6181903"/>
              <a:ext cx="12240000" cy="424001"/>
              <a:chOff x="-12923" y="6181903"/>
              <a:chExt cx="12240000" cy="424001"/>
            </a:xfrm>
          </p:grpSpPr>
          <p:sp>
            <p:nvSpPr>
              <p:cNvPr id="60" name="Light Blue Bar"/>
              <p:cNvSpPr/>
              <p:nvPr userDrawn="1"/>
            </p:nvSpPr>
            <p:spPr>
              <a:xfrm>
                <a:off x="-12923" y="6268050"/>
                <a:ext cx="12240000" cy="288000"/>
              </a:xfrm>
              <a:prstGeom prst="rect">
                <a:avLst/>
              </a:prstGeom>
              <a:solidFill>
                <a:srgbClr val="00AEE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t"/>
              <a:lstStyle/>
              <a:p>
                <a:pPr algn="ctr" rtl="0"/>
                <a:endParaRPr lang="en-US" sz="1600" dirty="0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61" name="Cut 1"/>
              <p:cNvSpPr/>
              <p:nvPr userDrawn="1"/>
            </p:nvSpPr>
            <p:spPr>
              <a:xfrm>
                <a:off x="920750" y="6252001"/>
                <a:ext cx="648000" cy="206643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t"/>
              <a:lstStyle/>
              <a:p>
                <a:pPr algn="ctr" rtl="0"/>
                <a:endParaRPr lang="en-US" sz="1600" dirty="0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63" name="Cut 2"/>
              <p:cNvSpPr/>
              <p:nvPr userDrawn="1"/>
            </p:nvSpPr>
            <p:spPr>
              <a:xfrm>
                <a:off x="4100679" y="6252006"/>
                <a:ext cx="648000" cy="206643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t"/>
              <a:lstStyle/>
              <a:p>
                <a:pPr algn="ctr" rtl="0"/>
                <a:endParaRPr lang="en-US" sz="1600" dirty="0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64" name="Cut 3"/>
              <p:cNvSpPr/>
              <p:nvPr userDrawn="1"/>
            </p:nvSpPr>
            <p:spPr>
              <a:xfrm>
                <a:off x="7280608" y="6252006"/>
                <a:ext cx="648000" cy="206643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t"/>
              <a:lstStyle/>
              <a:p>
                <a:pPr algn="ctr" rtl="0"/>
                <a:endParaRPr lang="en-US" sz="1600" dirty="0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66" name="Cut 4"/>
              <p:cNvSpPr/>
              <p:nvPr userDrawn="1"/>
            </p:nvSpPr>
            <p:spPr>
              <a:xfrm>
                <a:off x="10460538" y="6252006"/>
                <a:ext cx="648000" cy="206643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t"/>
              <a:lstStyle/>
              <a:p>
                <a:pPr algn="ctr" rtl="0"/>
                <a:endParaRPr lang="en-US" sz="1600" dirty="0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67" name="Web Address"/>
              <p:cNvSpPr txBox="1"/>
              <p:nvPr userDrawn="1"/>
            </p:nvSpPr>
            <p:spPr>
              <a:xfrm>
                <a:off x="2021050" y="6181903"/>
                <a:ext cx="1663700" cy="4240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dirty="0" smtClean="0">
                    <a:solidFill>
                      <a:schemeClr val="bg1"/>
                    </a:solidFill>
                  </a:rPr>
                  <a:t>www.isc.co.ir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69" name="Shade"/>
          <p:cNvSpPr/>
          <p:nvPr userDrawn="1"/>
        </p:nvSpPr>
        <p:spPr>
          <a:xfrm>
            <a:off x="0" y="1948268"/>
            <a:ext cx="12221538" cy="2739303"/>
          </a:xfrm>
          <a:prstGeom prst="rect">
            <a:avLst/>
          </a:prstGeom>
          <a:solidFill>
            <a:srgbClr val="00AEEF">
              <a:alpha val="10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t"/>
          <a:lstStyle/>
          <a:p>
            <a:pPr lvl="0" algn="ctr"/>
            <a:endParaRPr lang="en-US" sz="1600" dirty="0" smtClean="0">
              <a:solidFill>
                <a:srgbClr val="000000"/>
              </a:solidFill>
            </a:endParaRPr>
          </a:p>
        </p:txBody>
      </p:sp>
      <p:sp>
        <p:nvSpPr>
          <p:cNvPr id="13" name="Title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28600" y="2148450"/>
            <a:ext cx="11734800" cy="2295450"/>
          </a:xfrm>
          <a:prstGeom prst="rect">
            <a:avLst/>
          </a:prstGeom>
          <a:effectLst/>
        </p:spPr>
        <p:txBody>
          <a:bodyPr anchor="ctr"/>
          <a:lstStyle>
            <a:lvl1pPr marL="109728" indent="0" algn="ctr">
              <a:lnSpc>
                <a:spcPct val="150000"/>
              </a:lnSpc>
              <a:spcBef>
                <a:spcPts val="0"/>
              </a:spcBef>
              <a:buNone/>
              <a:defRPr sz="3000" b="1" spc="-100" baseline="0">
                <a:ln w="3175">
                  <a:solidFill>
                    <a:srgbClr val="00AEEF"/>
                  </a:solidFill>
                </a:ln>
                <a:solidFill>
                  <a:srgbClr val="000000"/>
                </a:solidFill>
                <a:effectLst/>
                <a:latin typeface="B Yekan+" panose="02000503030000020004" pitchFamily="2" charset="-78"/>
                <a:cs typeface="B Nazanin" panose="00000400000000000000" pitchFamily="2" charset="-78"/>
              </a:defRPr>
            </a:lvl1pPr>
          </a:lstStyle>
          <a:p>
            <a:pPr lvl="0"/>
            <a:r>
              <a:rPr lang="fa-IR" dirty="0" smtClean="0"/>
              <a:t>--</a:t>
            </a:r>
            <a:endParaRPr lang="en-US" dirty="0"/>
          </a:p>
        </p:txBody>
      </p:sp>
      <p:grpSp>
        <p:nvGrpSpPr>
          <p:cNvPr id="42" name="Top Bar"/>
          <p:cNvGrpSpPr/>
          <p:nvPr userDrawn="1"/>
        </p:nvGrpSpPr>
        <p:grpSpPr>
          <a:xfrm>
            <a:off x="0" y="1839301"/>
            <a:ext cx="12240000" cy="270516"/>
            <a:chOff x="-12923" y="6245493"/>
            <a:chExt cx="12240000" cy="310557"/>
          </a:xfrm>
        </p:grpSpPr>
        <p:sp>
          <p:nvSpPr>
            <p:cNvPr id="43" name="Light Blue Bar"/>
            <p:cNvSpPr/>
            <p:nvPr userDrawn="1"/>
          </p:nvSpPr>
          <p:spPr>
            <a:xfrm>
              <a:off x="-12923" y="6268050"/>
              <a:ext cx="12240000" cy="288000"/>
            </a:xfrm>
            <a:prstGeom prst="rect">
              <a:avLst/>
            </a:prstGeom>
            <a:solidFill>
              <a:srgbClr val="00AEE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t"/>
            <a:lstStyle/>
            <a:p>
              <a:pPr algn="ctr" rtl="0"/>
              <a:endParaRPr lang="en-US" sz="1600" dirty="0" smtClean="0">
                <a:solidFill>
                  <a:srgbClr val="000000"/>
                </a:solidFill>
              </a:endParaRPr>
            </a:p>
          </p:txBody>
        </p:sp>
        <p:sp>
          <p:nvSpPr>
            <p:cNvPr id="44" name="Cut 1"/>
            <p:cNvSpPr/>
            <p:nvPr userDrawn="1"/>
          </p:nvSpPr>
          <p:spPr>
            <a:xfrm>
              <a:off x="1554169" y="6245493"/>
              <a:ext cx="648000" cy="206643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t"/>
            <a:lstStyle/>
            <a:p>
              <a:pPr algn="ctr" rtl="0"/>
              <a:endParaRPr lang="en-US" sz="1600" dirty="0" smtClean="0">
                <a:solidFill>
                  <a:srgbClr val="000000"/>
                </a:solidFill>
              </a:endParaRPr>
            </a:p>
          </p:txBody>
        </p:sp>
        <p:sp>
          <p:nvSpPr>
            <p:cNvPr id="45" name="Cut 2"/>
            <p:cNvSpPr/>
            <p:nvPr userDrawn="1"/>
          </p:nvSpPr>
          <p:spPr>
            <a:xfrm>
              <a:off x="3424397" y="6245493"/>
              <a:ext cx="648000" cy="206643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t"/>
            <a:lstStyle/>
            <a:p>
              <a:pPr algn="ctr" rtl="0"/>
              <a:endParaRPr lang="en-US" sz="1600" dirty="0" smtClean="0">
                <a:solidFill>
                  <a:srgbClr val="000000"/>
                </a:solidFill>
              </a:endParaRPr>
            </a:p>
          </p:txBody>
        </p:sp>
        <p:sp>
          <p:nvSpPr>
            <p:cNvPr id="46" name="Cut 3"/>
            <p:cNvSpPr/>
            <p:nvPr userDrawn="1"/>
          </p:nvSpPr>
          <p:spPr>
            <a:xfrm>
              <a:off x="7896558" y="6245493"/>
              <a:ext cx="648000" cy="206643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t"/>
            <a:lstStyle/>
            <a:p>
              <a:pPr algn="ctr" rtl="0"/>
              <a:endParaRPr lang="en-US" sz="1600" dirty="0" smtClean="0">
                <a:solidFill>
                  <a:srgbClr val="000000"/>
                </a:solidFill>
              </a:endParaRPr>
            </a:p>
          </p:txBody>
        </p:sp>
        <p:sp>
          <p:nvSpPr>
            <p:cNvPr id="47" name="Cut 4"/>
            <p:cNvSpPr/>
            <p:nvPr userDrawn="1"/>
          </p:nvSpPr>
          <p:spPr>
            <a:xfrm>
              <a:off x="9787438" y="6245493"/>
              <a:ext cx="648000" cy="206643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t"/>
            <a:lstStyle/>
            <a:p>
              <a:pPr algn="ctr" rtl="0"/>
              <a:endParaRPr lang="en-US" sz="1600" dirty="0" smtClean="0">
                <a:solidFill>
                  <a:srgbClr val="000000"/>
                </a:solidFill>
              </a:endParaRPr>
            </a:p>
          </p:txBody>
        </p:sp>
      </p:grpSp>
      <p:pic>
        <p:nvPicPr>
          <p:cNvPr id="11" name="Logo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892504" y="370239"/>
            <a:ext cx="2406992" cy="11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1693463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6"/>
          <p:cNvSpPr>
            <a:spLocks noGrp="1"/>
          </p:cNvSpPr>
          <p:nvPr>
            <p:ph type="body" sz="quarter" idx="16" hasCustomPrompt="1"/>
          </p:nvPr>
        </p:nvSpPr>
        <p:spPr>
          <a:xfrm flipH="1">
            <a:off x="3073859" y="5232185"/>
            <a:ext cx="5400000" cy="468000"/>
          </a:xfrm>
          <a:prstGeom prst="snip1Rect">
            <a:avLst>
              <a:gd name="adj" fmla="val 50000"/>
            </a:avLst>
          </a:prstGeom>
          <a:solidFill>
            <a:srgbClr val="00AEEF"/>
          </a:solidFill>
          <a:ln w="6350">
            <a:noFill/>
            <a:headEnd/>
            <a:tailEnd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tIns="0" bIns="108000" anchor="ctr"/>
          <a:lstStyle>
            <a:lvl1pPr marL="0" indent="0" algn="ctr">
              <a:buNone/>
              <a:defRPr lang="en-US" sz="1800" b="1" dirty="0" smtClean="0">
                <a:solidFill>
                  <a:srgbClr val="000000"/>
                </a:solidFill>
                <a:effectLst>
                  <a:glow rad="63500">
                    <a:schemeClr val="bg1"/>
                  </a:glow>
                </a:effectLst>
                <a:cs typeface="B Nazanin" panose="00000400000000000000" pitchFamily="2" charset="-78"/>
              </a:defRPr>
            </a:lvl1pPr>
          </a:lstStyle>
          <a:p>
            <a:pPr marL="0" lvl="0" algn="ctr" defTabSz="457200" fontAlgn="base">
              <a:spcBef>
                <a:spcPct val="0"/>
              </a:spcBef>
              <a:spcAft>
                <a:spcPct val="0"/>
              </a:spcAft>
            </a:pPr>
            <a:r>
              <a:rPr lang="fa-IR" dirty="0" smtClean="0"/>
              <a:t>--</a:t>
            </a:r>
            <a:endParaRPr lang="en-US" dirty="0" smtClean="0"/>
          </a:p>
        </p:txBody>
      </p:sp>
      <p:sp>
        <p:nvSpPr>
          <p:cNvPr id="24" name="No. 6"/>
          <p:cNvSpPr>
            <a:spLocks noGrp="1" noChangeAspect="1"/>
          </p:cNvSpPr>
          <p:nvPr>
            <p:ph type="body" sz="quarter" idx="22" hasCustomPrompt="1"/>
          </p:nvPr>
        </p:nvSpPr>
        <p:spPr>
          <a:xfrm>
            <a:off x="8711355" y="5232185"/>
            <a:ext cx="468000" cy="468000"/>
          </a:xfrm>
          <a:prstGeom prst="rect">
            <a:avLst/>
          </a:prstGeom>
          <a:solidFill>
            <a:srgbClr val="F9A01B"/>
          </a:solidFill>
          <a:ln w="6350">
            <a:solidFill>
              <a:srgbClr val="00AEEF"/>
            </a:solidFill>
            <a:miter lim="800000"/>
            <a:headEnd/>
            <a:tailEnd/>
          </a:ln>
          <a:effectLst/>
        </p:spPr>
        <p:txBody>
          <a:bodyPr anchor="ctr"/>
          <a:lstStyle>
            <a:lvl1pPr marL="0" indent="0" algn="ctr" rtl="1">
              <a:buNone/>
              <a:defRPr lang="en-US" sz="1800" b="1" kern="0" dirty="0" smtClean="0">
                <a:solidFill>
                  <a:srgbClr val="000000"/>
                </a:solidFill>
                <a:effectLst>
                  <a:glow rad="63500">
                    <a:schemeClr val="bg1"/>
                  </a:glow>
                </a:effectLst>
                <a:ea typeface="ＭＳ Ｐゴシック" pitchFamily="-97" charset="-128"/>
                <a:cs typeface="B Nazanin" panose="00000400000000000000" pitchFamily="2" charset="-78"/>
              </a:defRPr>
            </a:lvl1pPr>
          </a:lstStyle>
          <a:p>
            <a:pPr marL="0" lvl="0" algn="ctr" defTabSz="914400" rtl="0"/>
            <a:r>
              <a:rPr lang="fa-IR" dirty="0" smtClean="0"/>
              <a:t>-</a:t>
            </a:r>
            <a:endParaRPr lang="en-US" dirty="0" smtClean="0"/>
          </a:p>
        </p:txBody>
      </p:sp>
      <p:sp>
        <p:nvSpPr>
          <p:cNvPr id="16" name="Title 5"/>
          <p:cNvSpPr>
            <a:spLocks noGrp="1"/>
          </p:cNvSpPr>
          <p:nvPr>
            <p:ph type="body" sz="quarter" idx="15" hasCustomPrompt="1"/>
          </p:nvPr>
        </p:nvSpPr>
        <p:spPr>
          <a:xfrm flipH="1">
            <a:off x="3073859" y="4481227"/>
            <a:ext cx="5400000" cy="468000"/>
          </a:xfrm>
          <a:prstGeom prst="snip1Rect">
            <a:avLst>
              <a:gd name="adj" fmla="val 50000"/>
            </a:avLst>
          </a:prstGeom>
          <a:solidFill>
            <a:srgbClr val="00AEEF"/>
          </a:solidFill>
          <a:ln w="6350">
            <a:noFill/>
            <a:headEnd/>
            <a:tailEnd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tIns="0" bIns="108000" anchor="ctr"/>
          <a:lstStyle>
            <a:lvl1pPr marL="0" indent="0" algn="ctr">
              <a:buNone/>
              <a:defRPr lang="en-US" sz="1800" b="1" dirty="0" smtClean="0">
                <a:solidFill>
                  <a:srgbClr val="000000"/>
                </a:solidFill>
                <a:effectLst>
                  <a:glow rad="63500">
                    <a:schemeClr val="bg1"/>
                  </a:glow>
                </a:effectLst>
                <a:cs typeface="B Nazanin" panose="00000400000000000000" pitchFamily="2" charset="-78"/>
              </a:defRPr>
            </a:lvl1pPr>
          </a:lstStyle>
          <a:p>
            <a:pPr marL="0" lvl="0" algn="ctr" defTabSz="457200" fontAlgn="base">
              <a:spcBef>
                <a:spcPct val="0"/>
              </a:spcBef>
              <a:spcAft>
                <a:spcPct val="0"/>
              </a:spcAft>
            </a:pPr>
            <a:r>
              <a:rPr lang="fa-IR" dirty="0" smtClean="0"/>
              <a:t>--</a:t>
            </a:r>
            <a:endParaRPr lang="en-US" dirty="0" smtClean="0"/>
          </a:p>
        </p:txBody>
      </p:sp>
      <p:sp>
        <p:nvSpPr>
          <p:cNvPr id="23" name="No. 5"/>
          <p:cNvSpPr>
            <a:spLocks noGrp="1" noChangeAspect="1"/>
          </p:cNvSpPr>
          <p:nvPr>
            <p:ph type="body" sz="quarter" idx="21" hasCustomPrompt="1"/>
          </p:nvPr>
        </p:nvSpPr>
        <p:spPr>
          <a:xfrm>
            <a:off x="8711355" y="4481227"/>
            <a:ext cx="468000" cy="468000"/>
          </a:xfrm>
          <a:prstGeom prst="rect">
            <a:avLst/>
          </a:prstGeom>
          <a:solidFill>
            <a:srgbClr val="F9A01B"/>
          </a:solidFill>
          <a:ln w="6350">
            <a:solidFill>
              <a:srgbClr val="00AEEF"/>
            </a:solidFill>
            <a:miter lim="800000"/>
            <a:headEnd/>
            <a:tailEnd/>
          </a:ln>
          <a:effectLst/>
        </p:spPr>
        <p:txBody>
          <a:bodyPr anchor="ctr"/>
          <a:lstStyle>
            <a:lvl1pPr marL="0" indent="0" algn="ctr" rtl="1">
              <a:buNone/>
              <a:defRPr lang="en-US" sz="1800" b="1" kern="0" dirty="0" smtClean="0">
                <a:solidFill>
                  <a:srgbClr val="000000"/>
                </a:solidFill>
                <a:effectLst>
                  <a:glow rad="63500">
                    <a:schemeClr val="bg1"/>
                  </a:glow>
                </a:effectLst>
                <a:ea typeface="ＭＳ Ｐゴシック" pitchFamily="-97" charset="-128"/>
                <a:cs typeface="B Nazanin" panose="00000400000000000000" pitchFamily="2" charset="-78"/>
              </a:defRPr>
            </a:lvl1pPr>
          </a:lstStyle>
          <a:p>
            <a:pPr marL="0" lvl="0" algn="ctr" defTabSz="914400" rtl="0"/>
            <a:r>
              <a:rPr lang="fa-IR" dirty="0" smtClean="0"/>
              <a:t>-</a:t>
            </a:r>
            <a:endParaRPr lang="en-US" dirty="0" smtClean="0"/>
          </a:p>
        </p:txBody>
      </p:sp>
      <p:sp>
        <p:nvSpPr>
          <p:cNvPr id="14" name="Title 4"/>
          <p:cNvSpPr>
            <a:spLocks noGrp="1"/>
          </p:cNvSpPr>
          <p:nvPr>
            <p:ph type="body" sz="quarter" idx="14" hasCustomPrompt="1"/>
          </p:nvPr>
        </p:nvSpPr>
        <p:spPr>
          <a:xfrm flipH="1">
            <a:off x="3073859" y="3730267"/>
            <a:ext cx="5400000" cy="468000"/>
          </a:xfrm>
          <a:prstGeom prst="snip1Rect">
            <a:avLst>
              <a:gd name="adj" fmla="val 50000"/>
            </a:avLst>
          </a:prstGeom>
          <a:solidFill>
            <a:srgbClr val="00AEEF"/>
          </a:solidFill>
          <a:ln w="6350">
            <a:noFill/>
            <a:headEnd/>
            <a:tailEnd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tIns="0" bIns="108000" anchor="ctr"/>
          <a:lstStyle>
            <a:lvl1pPr marL="0" indent="0" algn="ctr">
              <a:buNone/>
              <a:defRPr lang="en-US" sz="1800" b="1" dirty="0" smtClean="0">
                <a:solidFill>
                  <a:srgbClr val="000000"/>
                </a:solidFill>
                <a:effectLst>
                  <a:glow rad="63500">
                    <a:schemeClr val="bg1"/>
                  </a:glow>
                </a:effectLst>
                <a:cs typeface="B Nazanin" panose="00000400000000000000" pitchFamily="2" charset="-78"/>
              </a:defRPr>
            </a:lvl1pPr>
          </a:lstStyle>
          <a:p>
            <a:pPr marL="0" lvl="0" algn="ctr" defTabSz="457200" fontAlgn="base">
              <a:spcBef>
                <a:spcPct val="0"/>
              </a:spcBef>
              <a:spcAft>
                <a:spcPct val="0"/>
              </a:spcAft>
            </a:pPr>
            <a:r>
              <a:rPr lang="fa-IR" dirty="0" smtClean="0"/>
              <a:t>--</a:t>
            </a:r>
            <a:endParaRPr lang="en-US" dirty="0" smtClean="0"/>
          </a:p>
        </p:txBody>
      </p:sp>
      <p:sp>
        <p:nvSpPr>
          <p:cNvPr id="22" name="No. 4"/>
          <p:cNvSpPr>
            <a:spLocks noGrp="1" noChangeAspect="1"/>
          </p:cNvSpPr>
          <p:nvPr>
            <p:ph type="body" sz="quarter" idx="20" hasCustomPrompt="1"/>
          </p:nvPr>
        </p:nvSpPr>
        <p:spPr>
          <a:xfrm>
            <a:off x="8711355" y="3730267"/>
            <a:ext cx="468000" cy="468000"/>
          </a:xfrm>
          <a:prstGeom prst="rect">
            <a:avLst/>
          </a:prstGeom>
          <a:solidFill>
            <a:srgbClr val="F9A01B"/>
          </a:solidFill>
          <a:ln w="6350">
            <a:solidFill>
              <a:srgbClr val="00AEEF"/>
            </a:solidFill>
            <a:miter lim="800000"/>
            <a:headEnd/>
            <a:tailEnd/>
          </a:ln>
          <a:effectLst/>
        </p:spPr>
        <p:txBody>
          <a:bodyPr anchor="ctr"/>
          <a:lstStyle>
            <a:lvl1pPr marL="0" indent="0" algn="ctr" rtl="1">
              <a:buNone/>
              <a:defRPr lang="en-US" sz="1800" b="1" kern="0" dirty="0" smtClean="0">
                <a:solidFill>
                  <a:srgbClr val="000000"/>
                </a:solidFill>
                <a:effectLst>
                  <a:glow rad="63500">
                    <a:schemeClr val="bg1"/>
                  </a:glow>
                </a:effectLst>
                <a:ea typeface="ＭＳ Ｐゴシック" pitchFamily="-97" charset="-128"/>
                <a:cs typeface="B Nazanin" panose="00000400000000000000" pitchFamily="2" charset="-78"/>
              </a:defRPr>
            </a:lvl1pPr>
          </a:lstStyle>
          <a:p>
            <a:pPr marL="0" lvl="0" algn="ctr" defTabSz="914400" rtl="0"/>
            <a:r>
              <a:rPr lang="fa-IR" dirty="0" smtClean="0"/>
              <a:t>-</a:t>
            </a:r>
            <a:endParaRPr lang="en-US" dirty="0" smtClean="0"/>
          </a:p>
        </p:txBody>
      </p:sp>
      <p:sp>
        <p:nvSpPr>
          <p:cNvPr id="12" name="Title 3"/>
          <p:cNvSpPr>
            <a:spLocks noGrp="1"/>
          </p:cNvSpPr>
          <p:nvPr>
            <p:ph type="body" sz="quarter" idx="13" hasCustomPrompt="1"/>
          </p:nvPr>
        </p:nvSpPr>
        <p:spPr>
          <a:xfrm flipH="1">
            <a:off x="3073859" y="2979307"/>
            <a:ext cx="5400000" cy="468000"/>
          </a:xfrm>
          <a:prstGeom prst="snip1Rect">
            <a:avLst>
              <a:gd name="adj" fmla="val 50000"/>
            </a:avLst>
          </a:prstGeom>
          <a:solidFill>
            <a:srgbClr val="00AEEF"/>
          </a:solidFill>
          <a:ln w="6350">
            <a:noFill/>
            <a:headEnd/>
            <a:tailEnd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tIns="0" bIns="108000" anchor="ctr"/>
          <a:lstStyle>
            <a:lvl1pPr marL="0" indent="0" algn="ctr">
              <a:buNone/>
              <a:defRPr lang="en-US" sz="1800" b="1" dirty="0" smtClean="0">
                <a:solidFill>
                  <a:srgbClr val="000000"/>
                </a:solidFill>
                <a:effectLst>
                  <a:glow rad="63500">
                    <a:schemeClr val="bg1"/>
                  </a:glow>
                </a:effectLst>
                <a:cs typeface="B Nazanin" panose="00000400000000000000" pitchFamily="2" charset="-78"/>
              </a:defRPr>
            </a:lvl1pPr>
          </a:lstStyle>
          <a:p>
            <a:pPr marL="0" lvl="0" algn="ctr" defTabSz="457200" fontAlgn="base">
              <a:spcBef>
                <a:spcPct val="0"/>
              </a:spcBef>
              <a:spcAft>
                <a:spcPct val="0"/>
              </a:spcAft>
            </a:pPr>
            <a:r>
              <a:rPr lang="fa-IR" dirty="0" smtClean="0"/>
              <a:t>--</a:t>
            </a:r>
            <a:endParaRPr lang="en-US" dirty="0" smtClean="0"/>
          </a:p>
        </p:txBody>
      </p:sp>
      <p:sp>
        <p:nvSpPr>
          <p:cNvPr id="21" name="No. 3"/>
          <p:cNvSpPr>
            <a:spLocks noGrp="1" noChangeAspect="1"/>
          </p:cNvSpPr>
          <p:nvPr>
            <p:ph type="body" sz="quarter" idx="19" hasCustomPrompt="1"/>
          </p:nvPr>
        </p:nvSpPr>
        <p:spPr>
          <a:xfrm>
            <a:off x="8711355" y="2979307"/>
            <a:ext cx="468000" cy="468000"/>
          </a:xfrm>
          <a:prstGeom prst="rect">
            <a:avLst/>
          </a:prstGeom>
          <a:solidFill>
            <a:srgbClr val="F9A01B"/>
          </a:solidFill>
          <a:ln w="6350">
            <a:solidFill>
              <a:srgbClr val="00AEEF"/>
            </a:solidFill>
            <a:miter lim="800000"/>
            <a:headEnd/>
            <a:tailEnd/>
          </a:ln>
          <a:effectLst/>
        </p:spPr>
        <p:txBody>
          <a:bodyPr anchor="ctr"/>
          <a:lstStyle>
            <a:lvl1pPr marL="0" indent="0" algn="ctr" rtl="1">
              <a:buNone/>
              <a:defRPr lang="en-US" sz="1800" b="1" kern="0" dirty="0" smtClean="0">
                <a:solidFill>
                  <a:srgbClr val="000000"/>
                </a:solidFill>
                <a:effectLst>
                  <a:glow rad="63500">
                    <a:schemeClr val="bg1"/>
                  </a:glow>
                </a:effectLst>
                <a:ea typeface="ＭＳ Ｐゴシック" pitchFamily="-97" charset="-128"/>
                <a:cs typeface="B Nazanin" panose="00000400000000000000" pitchFamily="2" charset="-78"/>
              </a:defRPr>
            </a:lvl1pPr>
          </a:lstStyle>
          <a:p>
            <a:pPr marL="0" lvl="0" algn="ctr" defTabSz="914400" rtl="0"/>
            <a:r>
              <a:rPr lang="fa-IR" dirty="0" smtClean="0"/>
              <a:t>-</a:t>
            </a:r>
            <a:endParaRPr lang="en-US" dirty="0" smtClean="0"/>
          </a:p>
        </p:txBody>
      </p:sp>
      <p:sp>
        <p:nvSpPr>
          <p:cNvPr id="10" name="Title 2"/>
          <p:cNvSpPr>
            <a:spLocks noGrp="1"/>
          </p:cNvSpPr>
          <p:nvPr>
            <p:ph type="body" sz="quarter" idx="12" hasCustomPrompt="1"/>
          </p:nvPr>
        </p:nvSpPr>
        <p:spPr>
          <a:xfrm flipH="1">
            <a:off x="3061159" y="2228347"/>
            <a:ext cx="5400000" cy="468000"/>
          </a:xfrm>
          <a:prstGeom prst="snip1Rect">
            <a:avLst>
              <a:gd name="adj" fmla="val 50000"/>
            </a:avLst>
          </a:prstGeom>
          <a:solidFill>
            <a:srgbClr val="00AEEF"/>
          </a:solidFill>
          <a:ln w="6350">
            <a:noFill/>
            <a:headEnd/>
            <a:tailEnd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tIns="0" bIns="108000" anchor="ctr"/>
          <a:lstStyle>
            <a:lvl1pPr marL="0" indent="0" algn="ctr">
              <a:buNone/>
              <a:defRPr lang="en-US" sz="1800" b="1" dirty="0" smtClean="0">
                <a:solidFill>
                  <a:srgbClr val="000000"/>
                </a:solidFill>
                <a:effectLst>
                  <a:glow rad="63500">
                    <a:schemeClr val="bg1"/>
                  </a:glow>
                </a:effectLst>
                <a:cs typeface="B Nazanin" panose="00000400000000000000" pitchFamily="2" charset="-78"/>
              </a:defRPr>
            </a:lvl1pPr>
          </a:lstStyle>
          <a:p>
            <a:pPr marL="0" lvl="0" algn="ctr" defTabSz="457200" fontAlgn="base">
              <a:spcBef>
                <a:spcPct val="0"/>
              </a:spcBef>
              <a:spcAft>
                <a:spcPct val="0"/>
              </a:spcAft>
            </a:pPr>
            <a:r>
              <a:rPr lang="fa-IR" dirty="0" smtClean="0"/>
              <a:t>--</a:t>
            </a:r>
            <a:endParaRPr lang="en-US" dirty="0" smtClean="0"/>
          </a:p>
        </p:txBody>
      </p:sp>
      <p:sp>
        <p:nvSpPr>
          <p:cNvPr id="20" name="No. 2"/>
          <p:cNvSpPr>
            <a:spLocks noGrp="1" noChangeAspect="1"/>
          </p:cNvSpPr>
          <p:nvPr>
            <p:ph type="body" sz="quarter" idx="18" hasCustomPrompt="1"/>
          </p:nvPr>
        </p:nvSpPr>
        <p:spPr>
          <a:xfrm>
            <a:off x="8711355" y="2228347"/>
            <a:ext cx="468000" cy="468000"/>
          </a:xfrm>
          <a:prstGeom prst="rect">
            <a:avLst/>
          </a:prstGeom>
          <a:solidFill>
            <a:srgbClr val="F9A01B"/>
          </a:solidFill>
          <a:ln w="6350">
            <a:solidFill>
              <a:srgbClr val="00AEEF"/>
            </a:solidFill>
            <a:miter lim="800000"/>
            <a:headEnd/>
            <a:tailEnd/>
          </a:ln>
          <a:effectLst/>
        </p:spPr>
        <p:txBody>
          <a:bodyPr anchor="ctr"/>
          <a:lstStyle>
            <a:lvl1pPr marL="0" indent="0" algn="ctr" rtl="1">
              <a:buNone/>
              <a:defRPr lang="en-US" sz="1800" b="1" kern="0" dirty="0" smtClean="0">
                <a:solidFill>
                  <a:srgbClr val="000000"/>
                </a:solidFill>
                <a:effectLst>
                  <a:glow rad="63500">
                    <a:schemeClr val="bg1"/>
                  </a:glow>
                </a:effectLst>
                <a:ea typeface="ＭＳ Ｐゴシック" pitchFamily="-97" charset="-128"/>
                <a:cs typeface="B Nazanin" panose="00000400000000000000" pitchFamily="2" charset="-78"/>
              </a:defRPr>
            </a:lvl1pPr>
          </a:lstStyle>
          <a:p>
            <a:pPr marL="0" lvl="0" algn="ctr" defTabSz="914400" rtl="0"/>
            <a:r>
              <a:rPr lang="fa-IR" dirty="0" smtClean="0"/>
              <a:t>-</a:t>
            </a:r>
            <a:endParaRPr lang="en-US" dirty="0" smtClean="0"/>
          </a:p>
        </p:txBody>
      </p:sp>
      <p:sp>
        <p:nvSpPr>
          <p:cNvPr id="3" name="Title 1"/>
          <p:cNvSpPr>
            <a:spLocks noGrp="1"/>
          </p:cNvSpPr>
          <p:nvPr>
            <p:ph type="body" sz="quarter" idx="11" hasCustomPrompt="1"/>
          </p:nvPr>
        </p:nvSpPr>
        <p:spPr>
          <a:xfrm flipH="1">
            <a:off x="3073859" y="1477387"/>
            <a:ext cx="5400000" cy="468000"/>
          </a:xfrm>
          <a:prstGeom prst="snip1Rect">
            <a:avLst>
              <a:gd name="adj" fmla="val 50000"/>
            </a:avLst>
          </a:prstGeom>
          <a:solidFill>
            <a:srgbClr val="00AEEF"/>
          </a:solidFill>
          <a:ln w="6350">
            <a:noFill/>
            <a:headEnd/>
            <a:tailEnd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tIns="0" bIns="108000" anchor="ctr"/>
          <a:lstStyle>
            <a:lvl1pPr marL="0" indent="0" algn="ctr">
              <a:buNone/>
              <a:defRPr lang="en-US" sz="1800" b="1" dirty="0" smtClean="0">
                <a:solidFill>
                  <a:srgbClr val="000000"/>
                </a:solidFill>
                <a:effectLst>
                  <a:glow rad="63500">
                    <a:schemeClr val="bg1"/>
                  </a:glow>
                </a:effectLst>
                <a:cs typeface="B Nazanin" panose="00000400000000000000" pitchFamily="2" charset="-78"/>
              </a:defRPr>
            </a:lvl1pPr>
          </a:lstStyle>
          <a:p>
            <a:pPr marL="0" lvl="0" algn="ctr" defTabSz="457200" fontAlgn="base">
              <a:spcBef>
                <a:spcPct val="0"/>
              </a:spcBef>
              <a:spcAft>
                <a:spcPct val="0"/>
              </a:spcAft>
            </a:pPr>
            <a:r>
              <a:rPr lang="fa-IR" dirty="0" smtClean="0"/>
              <a:t>--</a:t>
            </a:r>
            <a:endParaRPr lang="en-US" dirty="0" smtClean="0"/>
          </a:p>
        </p:txBody>
      </p:sp>
      <p:sp>
        <p:nvSpPr>
          <p:cNvPr id="19" name="No. 1"/>
          <p:cNvSpPr>
            <a:spLocks noGrp="1" noChangeAspect="1"/>
          </p:cNvSpPr>
          <p:nvPr>
            <p:ph type="body" sz="quarter" idx="17" hasCustomPrompt="1"/>
          </p:nvPr>
        </p:nvSpPr>
        <p:spPr>
          <a:xfrm>
            <a:off x="8711355" y="1477387"/>
            <a:ext cx="468000" cy="468000"/>
          </a:xfrm>
          <a:prstGeom prst="rect">
            <a:avLst/>
          </a:prstGeom>
          <a:solidFill>
            <a:srgbClr val="F9A01B"/>
          </a:solidFill>
          <a:ln w="6350">
            <a:solidFill>
              <a:srgbClr val="00AEEF"/>
            </a:solidFill>
            <a:miter lim="800000"/>
            <a:headEnd/>
            <a:tailEnd/>
          </a:ln>
          <a:effectLst/>
        </p:spPr>
        <p:txBody>
          <a:bodyPr anchor="ctr"/>
          <a:lstStyle>
            <a:lvl1pPr marL="0" indent="0" algn="ctr" rtl="1">
              <a:buNone/>
              <a:defRPr lang="en-US" sz="1800" b="1" kern="0" dirty="0" smtClean="0">
                <a:solidFill>
                  <a:srgbClr val="000000"/>
                </a:solidFill>
                <a:effectLst>
                  <a:glow rad="63500">
                    <a:schemeClr val="bg1"/>
                  </a:glow>
                </a:effectLst>
                <a:ea typeface="ＭＳ Ｐゴシック" pitchFamily="-97" charset="-128"/>
                <a:cs typeface="B Nazanin" panose="00000400000000000000" pitchFamily="2" charset="-78"/>
              </a:defRPr>
            </a:lvl1pPr>
          </a:lstStyle>
          <a:p>
            <a:pPr marL="0" lvl="0" algn="ctr" defTabSz="914400" rtl="0"/>
            <a:r>
              <a:rPr lang="fa-IR" dirty="0" smtClean="0"/>
              <a:t>-</a:t>
            </a:r>
            <a:endParaRPr lang="en-US" dirty="0" smtClean="0"/>
          </a:p>
        </p:txBody>
      </p:sp>
      <p:grpSp>
        <p:nvGrpSpPr>
          <p:cNvPr id="9" name="Top Tab"/>
          <p:cNvGrpSpPr/>
          <p:nvPr userDrawn="1"/>
        </p:nvGrpSpPr>
        <p:grpSpPr>
          <a:xfrm>
            <a:off x="4863279" y="555"/>
            <a:ext cx="2465442" cy="421975"/>
            <a:chOff x="4950639" y="555"/>
            <a:chExt cx="2465442" cy="421975"/>
          </a:xfrm>
        </p:grpSpPr>
        <p:sp>
          <p:nvSpPr>
            <p:cNvPr id="30" name="Title Frame"/>
            <p:cNvSpPr/>
            <p:nvPr userDrawn="1"/>
          </p:nvSpPr>
          <p:spPr>
            <a:xfrm flipV="1">
              <a:off x="5023848" y="555"/>
              <a:ext cx="2319023" cy="421975"/>
            </a:xfrm>
            <a:prstGeom prst="trapezoid">
              <a:avLst>
                <a:gd name="adj" fmla="val 62922"/>
              </a:avLst>
            </a:prstGeom>
            <a:solidFill>
              <a:srgbClr val="00AEEF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357188" lvl="0" indent="0" algn="ctr" rtl="1" eaLnBrk="1" latinLnBrk="0" hangingPunct="1">
                <a:spcBef>
                  <a:spcPts val="300"/>
                </a:spcBef>
                <a:buClr>
                  <a:schemeClr val="accent3"/>
                </a:buClr>
                <a:buFont typeface="Georgia"/>
                <a:buNone/>
              </a:pPr>
              <a:endParaRPr kumimoji="0" lang="fa-IR" sz="1800" b="1" kern="1200" dirty="0">
                <a:solidFill>
                  <a:srgbClr val="000000"/>
                </a:solidFill>
                <a:effectLst>
                  <a:glow rad="63500">
                    <a:schemeClr val="bg1"/>
                  </a:glow>
                </a:effectLst>
                <a:latin typeface="+mn-lt"/>
                <a:ea typeface="+mn-ea"/>
                <a:cs typeface="B Nazanin" panose="00000400000000000000" pitchFamily="2" charset="-78"/>
              </a:endParaRPr>
            </a:p>
          </p:txBody>
        </p:sp>
        <p:sp>
          <p:nvSpPr>
            <p:cNvPr id="31" name="Orange Corner"/>
            <p:cNvSpPr/>
            <p:nvPr userDrawn="1"/>
          </p:nvSpPr>
          <p:spPr>
            <a:xfrm>
              <a:off x="6912081" y="555"/>
              <a:ext cx="504000" cy="366431"/>
            </a:xfrm>
            <a:prstGeom prst="parallelogram">
              <a:avLst>
                <a:gd name="adj" fmla="val 60273"/>
              </a:avLst>
            </a:prstGeom>
            <a:solidFill>
              <a:srgbClr val="F9A01B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  <a:effectLst>
                  <a:glow rad="63500">
                    <a:schemeClr val="bg1"/>
                  </a:glow>
                </a:effectLst>
              </a:endParaRPr>
            </a:p>
          </p:txBody>
        </p:sp>
        <p:sp>
          <p:nvSpPr>
            <p:cNvPr id="8" name="Title"/>
            <p:cNvSpPr/>
            <p:nvPr userDrawn="1"/>
          </p:nvSpPr>
          <p:spPr>
            <a:xfrm>
              <a:off x="5454639" y="20786"/>
              <a:ext cx="145744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lvl="0" indent="0" algn="ctr" rtl="1" eaLnBrk="1" latinLnBrk="0" hangingPunct="1">
                <a:spcBef>
                  <a:spcPts val="300"/>
                </a:spcBef>
                <a:buClr>
                  <a:schemeClr val="accent3"/>
                </a:buClr>
                <a:buFont typeface="Georgia"/>
                <a:buNone/>
              </a:pPr>
              <a:r>
                <a:rPr kumimoji="0" lang="en-US" sz="1800" b="1" kern="1200" dirty="0" smtClean="0">
                  <a:ln w="6350">
                    <a:noFill/>
                  </a:ln>
                  <a:solidFill>
                    <a:srgbClr val="000000"/>
                  </a:solidFill>
                  <a:effectLst>
                    <a:glow rad="63500">
                      <a:schemeClr val="bg1"/>
                    </a:glow>
                  </a:effectLst>
                  <a:latin typeface="+mn-lt"/>
                  <a:ea typeface="+mn-ea"/>
                  <a:cs typeface="B Nazanin" panose="00000400000000000000" pitchFamily="2" charset="-78"/>
                </a:rPr>
                <a:t>Topics</a:t>
              </a:r>
              <a:endParaRPr kumimoji="0" lang="fa-IR" sz="1800" b="1" kern="1200" dirty="0">
                <a:ln w="6350">
                  <a:noFill/>
                </a:ln>
                <a:solidFill>
                  <a:srgbClr val="000000"/>
                </a:solidFill>
                <a:effectLst>
                  <a:glow rad="63500">
                    <a:schemeClr val="bg1"/>
                  </a:glow>
                </a:effectLst>
                <a:latin typeface="+mn-lt"/>
                <a:ea typeface="+mn-ea"/>
                <a:cs typeface="B Nazanin" panose="00000400000000000000" pitchFamily="2" charset="-78"/>
              </a:endParaRPr>
            </a:p>
          </p:txBody>
        </p:sp>
        <p:sp>
          <p:nvSpPr>
            <p:cNvPr id="32" name="Orange Corner"/>
            <p:cNvSpPr/>
            <p:nvPr userDrawn="1"/>
          </p:nvSpPr>
          <p:spPr>
            <a:xfrm flipH="1">
              <a:off x="4950639" y="555"/>
              <a:ext cx="504000" cy="366431"/>
            </a:xfrm>
            <a:prstGeom prst="parallelogram">
              <a:avLst>
                <a:gd name="adj" fmla="val 60273"/>
              </a:avLst>
            </a:prstGeom>
            <a:solidFill>
              <a:srgbClr val="F9A01B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  <a:effectLst>
                  <a:glow rad="63500">
                    <a:schemeClr val="bg1"/>
                  </a:glow>
                </a:effectLst>
              </a:endParaRPr>
            </a:p>
          </p:txBody>
        </p:sp>
      </p:grpSp>
      <p:grpSp>
        <p:nvGrpSpPr>
          <p:cNvPr id="5" name="In the Name of God" hidden="1"/>
          <p:cNvGrpSpPr/>
          <p:nvPr userDrawn="1"/>
        </p:nvGrpSpPr>
        <p:grpSpPr>
          <a:xfrm>
            <a:off x="0" y="-2386"/>
            <a:ext cx="12192000" cy="6860386"/>
            <a:chOff x="0" y="-2386"/>
            <a:chExt cx="12192000" cy="6860386"/>
          </a:xfrm>
        </p:grpSpPr>
        <p:sp>
          <p:nvSpPr>
            <p:cNvPr id="2" name="Shade"/>
            <p:cNvSpPr/>
            <p:nvPr userDrawn="1"/>
          </p:nvSpPr>
          <p:spPr>
            <a:xfrm>
              <a:off x="0" y="-2386"/>
              <a:ext cx="12192000" cy="6860386"/>
            </a:xfrm>
            <a:prstGeom prst="rect">
              <a:avLst/>
            </a:prstGeom>
            <a:solidFill>
              <a:srgbClr val="000000">
                <a:alpha val="61176"/>
              </a:srgbClr>
            </a:solidFill>
            <a:ln>
              <a:solidFill>
                <a:srgbClr val="000000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t"/>
            <a:lstStyle/>
            <a:p>
              <a:pPr algn="ctr"/>
              <a:endParaRPr lang="en-US" sz="1600" dirty="0" smtClean="0">
                <a:solidFill>
                  <a:srgbClr val="000000"/>
                </a:solidFill>
              </a:endParaRPr>
            </a:p>
          </p:txBody>
        </p:sp>
        <p:pic>
          <p:nvPicPr>
            <p:cNvPr id="4" name="In the Name of God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4245480" y="2266494"/>
              <a:ext cx="3701040" cy="2325013"/>
            </a:xfrm>
            <a:prstGeom prst="rect">
              <a:avLst/>
            </a:prstGeom>
            <a:effectLst>
              <a:glow rad="25400">
                <a:srgbClr val="00FFFF">
                  <a:alpha val="19000"/>
                </a:srgbClr>
              </a:glow>
            </a:effectLst>
          </p:spPr>
        </p:pic>
      </p:grpSp>
    </p:spTree>
    <p:extLst>
      <p:ext uri="{BB962C8B-B14F-4D97-AF65-F5344CB8AC3E}">
        <p14:creationId xmlns:p14="http://schemas.microsoft.com/office/powerpoint/2010/main" xmlns="" val="20591478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0"/>
                            </p:stCondLst>
                            <p:childTnLst>
                              <p:par>
                                <p:cTn id="12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1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3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3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3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300"/>
                                        <p:tgtEl>
                                          <p:spTgt spid="2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3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300"/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3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6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300"/>
                                        <p:tgtEl>
                                          <p:spTgt spid="2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3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300"/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3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90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300"/>
                                        <p:tgtEl>
                                          <p:spTgt spid="2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3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300"/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3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42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300"/>
                                        <p:tgtEl>
                                          <p:spTgt spid="2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3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300"/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3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4500"/>
                            </p:stCondLst>
                            <p:childTnLst>
                              <p:par>
                                <p:cTn id="8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300"/>
                                        <p:tgtEl>
                                          <p:spTgt spid="2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3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300"/>
                                        <p:tgtEl>
                                          <p:spTgt spid="1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3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build="p" animBg="1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 animBg="1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 animBg="1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 animBg="1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build="p" animBg="1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" grpId="0" build="p" animBg="1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p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Btm Bar"/>
          <p:cNvGrpSpPr/>
          <p:nvPr userDrawn="1"/>
        </p:nvGrpSpPr>
        <p:grpSpPr>
          <a:xfrm>
            <a:off x="-10490" y="5203551"/>
            <a:ext cx="12008567" cy="1432200"/>
            <a:chOff x="-10490" y="5203551"/>
            <a:chExt cx="12008567" cy="1432200"/>
          </a:xfrm>
        </p:grpSpPr>
        <p:sp>
          <p:nvSpPr>
            <p:cNvPr id="8" name="Btm Bar"/>
            <p:cNvSpPr/>
            <p:nvPr userDrawn="1"/>
          </p:nvSpPr>
          <p:spPr>
            <a:xfrm rot="10800000">
              <a:off x="-10490" y="6435600"/>
              <a:ext cx="11565705" cy="200150"/>
            </a:xfrm>
            <a:prstGeom prst="rect">
              <a:avLst/>
            </a:prstGeom>
            <a:gradFill flip="none" rotWithShape="1">
              <a:gsLst>
                <a:gs pos="0">
                  <a:srgbClr val="034EA2"/>
                </a:gs>
                <a:gs pos="43000">
                  <a:srgbClr val="00AEEF"/>
                </a:gs>
                <a:gs pos="100000">
                  <a:schemeClr val="bg1"/>
                </a:gs>
              </a:gsLst>
              <a:lin ang="108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t"/>
            <a:lstStyle/>
            <a:p>
              <a:endParaRPr lang="en-US"/>
            </a:p>
          </p:txBody>
        </p:sp>
        <p:grpSp>
          <p:nvGrpSpPr>
            <p:cNvPr id="9" name="Parallel Lines"/>
            <p:cNvGrpSpPr/>
            <p:nvPr userDrawn="1"/>
          </p:nvGrpSpPr>
          <p:grpSpPr>
            <a:xfrm>
              <a:off x="9996903" y="5484752"/>
              <a:ext cx="2001174" cy="883406"/>
              <a:chOff x="9996903" y="5484752"/>
              <a:chExt cx="2001174" cy="883406"/>
            </a:xfrm>
          </p:grpSpPr>
          <p:sp>
            <p:nvSpPr>
              <p:cNvPr id="12" name="Bar"/>
              <p:cNvSpPr/>
              <p:nvPr userDrawn="1"/>
            </p:nvSpPr>
            <p:spPr>
              <a:xfrm rot="10800000">
                <a:off x="9996903" y="6310558"/>
                <a:ext cx="2001174" cy="57600"/>
              </a:xfrm>
              <a:prstGeom prst="rect">
                <a:avLst/>
              </a:prstGeom>
              <a:gradFill flip="none" rotWithShape="1">
                <a:gsLst>
                  <a:gs pos="0">
                    <a:srgbClr val="00AEEF"/>
                  </a:gs>
                  <a:gs pos="59000">
                    <a:schemeClr val="bg1"/>
                  </a:gs>
                </a:gsLst>
                <a:lin ang="108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t"/>
              <a:lstStyle/>
              <a:p>
                <a:endParaRPr lang="en-US"/>
              </a:p>
            </p:txBody>
          </p:sp>
          <p:sp>
            <p:nvSpPr>
              <p:cNvPr id="13" name="Bar"/>
              <p:cNvSpPr/>
              <p:nvPr userDrawn="1"/>
            </p:nvSpPr>
            <p:spPr>
              <a:xfrm rot="10800000">
                <a:off x="10117607" y="6192584"/>
                <a:ext cx="1880470" cy="57600"/>
              </a:xfrm>
              <a:prstGeom prst="rect">
                <a:avLst/>
              </a:prstGeom>
              <a:gradFill flip="none" rotWithShape="1">
                <a:gsLst>
                  <a:gs pos="0">
                    <a:srgbClr val="00AEEF"/>
                  </a:gs>
                  <a:gs pos="65000">
                    <a:schemeClr val="bg1"/>
                  </a:gs>
                </a:gsLst>
                <a:lin ang="108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t"/>
              <a:lstStyle/>
              <a:p>
                <a:endParaRPr lang="en-US"/>
              </a:p>
            </p:txBody>
          </p:sp>
          <p:sp>
            <p:nvSpPr>
              <p:cNvPr id="16" name="Bar"/>
              <p:cNvSpPr/>
              <p:nvPr userDrawn="1"/>
            </p:nvSpPr>
            <p:spPr>
              <a:xfrm rot="10800000">
                <a:off x="10227338" y="6074612"/>
                <a:ext cx="1770739" cy="57600"/>
              </a:xfrm>
              <a:prstGeom prst="rect">
                <a:avLst/>
              </a:prstGeom>
              <a:gradFill flip="none" rotWithShape="1">
                <a:gsLst>
                  <a:gs pos="0">
                    <a:srgbClr val="00AEEF"/>
                  </a:gs>
                  <a:gs pos="70000">
                    <a:schemeClr val="bg1"/>
                  </a:gs>
                </a:gsLst>
                <a:lin ang="108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t"/>
              <a:lstStyle/>
              <a:p>
                <a:endParaRPr lang="en-US"/>
              </a:p>
            </p:txBody>
          </p:sp>
          <p:sp>
            <p:nvSpPr>
              <p:cNvPr id="17" name="Bar"/>
              <p:cNvSpPr/>
              <p:nvPr userDrawn="1"/>
            </p:nvSpPr>
            <p:spPr>
              <a:xfrm rot="10800000">
                <a:off x="10359015" y="5956640"/>
                <a:ext cx="1639062" cy="57600"/>
              </a:xfrm>
              <a:prstGeom prst="rect">
                <a:avLst/>
              </a:prstGeom>
              <a:gradFill flip="none" rotWithShape="1">
                <a:gsLst>
                  <a:gs pos="0">
                    <a:srgbClr val="00AEEF"/>
                  </a:gs>
                  <a:gs pos="71000">
                    <a:schemeClr val="bg1"/>
                  </a:gs>
                </a:gsLst>
                <a:lin ang="108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t"/>
              <a:lstStyle/>
              <a:p>
                <a:endParaRPr lang="en-US"/>
              </a:p>
            </p:txBody>
          </p:sp>
          <p:sp>
            <p:nvSpPr>
              <p:cNvPr id="18" name="Bar"/>
              <p:cNvSpPr/>
              <p:nvPr userDrawn="1"/>
            </p:nvSpPr>
            <p:spPr>
              <a:xfrm rot="10800000">
                <a:off x="10474232" y="5838668"/>
                <a:ext cx="1523845" cy="57600"/>
              </a:xfrm>
              <a:prstGeom prst="rect">
                <a:avLst/>
              </a:prstGeom>
              <a:gradFill flip="none" rotWithShape="1">
                <a:gsLst>
                  <a:gs pos="0">
                    <a:srgbClr val="00AEEF"/>
                  </a:gs>
                  <a:gs pos="78000">
                    <a:schemeClr val="bg1"/>
                  </a:gs>
                </a:gsLst>
                <a:lin ang="108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t"/>
              <a:lstStyle/>
              <a:p>
                <a:endParaRPr lang="en-US"/>
              </a:p>
            </p:txBody>
          </p:sp>
          <p:sp>
            <p:nvSpPr>
              <p:cNvPr id="19" name="Bar"/>
              <p:cNvSpPr/>
              <p:nvPr userDrawn="1"/>
            </p:nvSpPr>
            <p:spPr>
              <a:xfrm rot="10800000">
                <a:off x="10583964" y="5720696"/>
                <a:ext cx="1414113" cy="57600"/>
              </a:xfrm>
              <a:prstGeom prst="rect">
                <a:avLst/>
              </a:prstGeom>
              <a:gradFill flip="none" rotWithShape="1">
                <a:gsLst>
                  <a:gs pos="0">
                    <a:srgbClr val="00AEEF"/>
                  </a:gs>
                  <a:gs pos="86000">
                    <a:schemeClr val="bg1"/>
                  </a:gs>
                </a:gsLst>
                <a:lin ang="108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t"/>
              <a:lstStyle/>
              <a:p>
                <a:endParaRPr lang="en-US"/>
              </a:p>
            </p:txBody>
          </p:sp>
          <p:sp>
            <p:nvSpPr>
              <p:cNvPr id="21" name="Bar"/>
              <p:cNvSpPr/>
              <p:nvPr userDrawn="1"/>
            </p:nvSpPr>
            <p:spPr>
              <a:xfrm rot="10800000">
                <a:off x="10704668" y="5602724"/>
                <a:ext cx="1293409" cy="57600"/>
              </a:xfrm>
              <a:prstGeom prst="rect">
                <a:avLst/>
              </a:prstGeom>
              <a:gradFill flip="none" rotWithShape="1">
                <a:gsLst>
                  <a:gs pos="0">
                    <a:srgbClr val="00AEEF"/>
                  </a:gs>
                  <a:gs pos="78000">
                    <a:schemeClr val="bg1"/>
                  </a:gs>
                </a:gsLst>
                <a:lin ang="108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t"/>
              <a:lstStyle/>
              <a:p>
                <a:endParaRPr lang="en-US"/>
              </a:p>
            </p:txBody>
          </p:sp>
          <p:sp>
            <p:nvSpPr>
              <p:cNvPr id="22" name="Bar"/>
              <p:cNvSpPr/>
              <p:nvPr userDrawn="1"/>
            </p:nvSpPr>
            <p:spPr>
              <a:xfrm rot="10800000">
                <a:off x="10830859" y="5484752"/>
                <a:ext cx="1167218" cy="57600"/>
              </a:xfrm>
              <a:prstGeom prst="rect">
                <a:avLst/>
              </a:prstGeom>
              <a:gradFill flip="none" rotWithShape="1">
                <a:gsLst>
                  <a:gs pos="0">
                    <a:srgbClr val="00AEEF"/>
                  </a:gs>
                  <a:gs pos="67000">
                    <a:schemeClr val="bg1"/>
                  </a:gs>
                </a:gsLst>
                <a:lin ang="108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t"/>
              <a:lstStyle/>
              <a:p>
                <a:endParaRPr lang="en-US"/>
              </a:p>
            </p:txBody>
          </p:sp>
        </p:grpSp>
        <p:sp>
          <p:nvSpPr>
            <p:cNvPr id="23" name="Isosceles Triangle"/>
            <p:cNvSpPr>
              <a:spLocks noChangeAspect="1"/>
            </p:cNvSpPr>
            <p:nvPr userDrawn="1"/>
          </p:nvSpPr>
          <p:spPr>
            <a:xfrm flipH="1">
              <a:off x="10799547" y="5478248"/>
              <a:ext cx="1157503" cy="1157503"/>
            </a:xfrm>
            <a:prstGeom prst="triangle">
              <a:avLst>
                <a:gd name="adj" fmla="val 0"/>
              </a:avLst>
            </a:prstGeom>
            <a:solidFill>
              <a:srgbClr val="00AE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grpSp>
          <p:nvGrpSpPr>
            <p:cNvPr id="24" name="Logo En"/>
            <p:cNvGrpSpPr/>
            <p:nvPr userDrawn="1"/>
          </p:nvGrpSpPr>
          <p:grpSpPr>
            <a:xfrm>
              <a:off x="11235589" y="6054701"/>
              <a:ext cx="643341" cy="398259"/>
              <a:chOff x="103046" y="0"/>
              <a:chExt cx="800559" cy="495300"/>
            </a:xfrm>
          </p:grpSpPr>
          <p:pic>
            <p:nvPicPr>
              <p:cNvPr id="25" name="Logo En"/>
              <p:cNvPicPr>
                <a:picLocks noChangeAspect="1"/>
              </p:cNvPicPr>
              <p:nvPr userDrawn="1"/>
            </p:nvPicPr>
            <p:blipFill rotWithShape="1">
              <a:blip r:embed="rId2" cstate="print">
                <a:biLevel thresh="25000"/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 l="10726" t="34839" r="11229" b="17516"/>
              <a:stretch/>
            </p:blipFill>
            <p:spPr bwMode="auto">
              <a:xfrm>
                <a:off x="109182" y="163583"/>
                <a:ext cx="794423" cy="331717"/>
              </a:xfrm>
              <a:prstGeom prst="rect">
                <a:avLst/>
              </a:prstGeom>
              <a:ln>
                <a:noFill/>
              </a:ln>
              <a:extLst>
                <a:ext uri="{53640926-AAD7-44D8-BBD7-CCE9431645EC}">
                  <a14:shadowObscured xmlns:a14="http://schemas.microsoft.com/office/drawing/2010/main" xmlns=""/>
                </a:ext>
              </a:extLst>
            </p:spPr>
          </p:pic>
          <p:sp>
            <p:nvSpPr>
              <p:cNvPr id="26" name="Dot"/>
              <p:cNvSpPr>
                <a:spLocks noChangeAspect="1"/>
              </p:cNvSpPr>
              <p:nvPr userDrawn="1"/>
            </p:nvSpPr>
            <p:spPr>
              <a:xfrm>
                <a:off x="103046" y="0"/>
                <a:ext cx="144000" cy="144000"/>
              </a:xfrm>
              <a:prstGeom prst="ellipse">
                <a:avLst/>
              </a:prstGeom>
              <a:solidFill>
                <a:srgbClr val="034EA2"/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27" name="Diamond"/>
            <p:cNvGrpSpPr>
              <a:grpSpLocks noChangeAspect="1"/>
            </p:cNvGrpSpPr>
            <p:nvPr userDrawn="1"/>
          </p:nvGrpSpPr>
          <p:grpSpPr>
            <a:xfrm>
              <a:off x="11432676" y="5203551"/>
              <a:ext cx="522332" cy="520799"/>
              <a:chOff x="24541" y="-153"/>
              <a:chExt cx="726824" cy="724847"/>
            </a:xfrm>
          </p:grpSpPr>
          <p:sp>
            <p:nvSpPr>
              <p:cNvPr id="28" name="Right Triangle A"/>
              <p:cNvSpPr>
                <a:spLocks noChangeAspect="1"/>
              </p:cNvSpPr>
              <p:nvPr userDrawn="1"/>
            </p:nvSpPr>
            <p:spPr>
              <a:xfrm>
                <a:off x="391364" y="0"/>
                <a:ext cx="359999" cy="360000"/>
              </a:xfrm>
              <a:prstGeom prst="rtTriangle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30" name="Right Triangle B"/>
              <p:cNvSpPr>
                <a:spLocks noChangeAspect="1"/>
              </p:cNvSpPr>
              <p:nvPr userDrawn="1"/>
            </p:nvSpPr>
            <p:spPr>
              <a:xfrm rot="16200000">
                <a:off x="27438" y="-152"/>
                <a:ext cx="360001" cy="360000"/>
              </a:xfrm>
              <a:prstGeom prst="rtTriangle">
                <a:avLst/>
              </a:prstGeom>
              <a:solidFill>
                <a:srgbClr val="F9A01B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31" name="Right Triangle C"/>
              <p:cNvSpPr>
                <a:spLocks noChangeAspect="1"/>
              </p:cNvSpPr>
              <p:nvPr userDrawn="1"/>
            </p:nvSpPr>
            <p:spPr>
              <a:xfrm rot="10800000">
                <a:off x="24541" y="364540"/>
                <a:ext cx="359999" cy="360001"/>
              </a:xfrm>
              <a:prstGeom prst="rtTriangle">
                <a:avLst/>
              </a:prstGeom>
              <a:solidFill>
                <a:srgbClr val="034EA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9" name="Right Triangle D"/>
              <p:cNvSpPr>
                <a:spLocks noChangeAspect="1"/>
              </p:cNvSpPr>
              <p:nvPr userDrawn="1"/>
            </p:nvSpPr>
            <p:spPr>
              <a:xfrm rot="5400000">
                <a:off x="391365" y="364694"/>
                <a:ext cx="360000" cy="360000"/>
              </a:xfrm>
              <a:prstGeom prst="rtTriangle">
                <a:avLst/>
              </a:prstGeom>
              <a:solidFill>
                <a:srgbClr val="757679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</p:grpSp>
      </p:grpSp>
      <p:sp>
        <p:nvSpPr>
          <p:cNvPr id="20" name="Shade"/>
          <p:cNvSpPr/>
          <p:nvPr userDrawn="1"/>
        </p:nvSpPr>
        <p:spPr>
          <a:xfrm>
            <a:off x="-1" y="2005319"/>
            <a:ext cx="12204923" cy="2883949"/>
          </a:xfrm>
          <a:prstGeom prst="rect">
            <a:avLst/>
          </a:prstGeom>
          <a:gradFill>
            <a:gsLst>
              <a:gs pos="0">
                <a:schemeClr val="bg1">
                  <a:alpha val="10000"/>
                </a:schemeClr>
              </a:gs>
              <a:gs pos="89000">
                <a:srgbClr val="00AEEF">
                  <a:alpha val="10000"/>
                </a:srgbClr>
              </a:gs>
              <a:gs pos="47000">
                <a:srgbClr val="00AEEF">
                  <a:alpha val="10000"/>
                </a:srgbClr>
              </a:gs>
              <a:gs pos="14000">
                <a:srgbClr val="00AEEF">
                  <a:alpha val="10000"/>
                </a:srgbClr>
              </a:gs>
              <a:gs pos="100000">
                <a:schemeClr val="bg1">
                  <a:alpha val="10000"/>
                </a:schemeClr>
              </a:gs>
            </a:gsLst>
            <a:lin ang="10800000" scaled="1"/>
          </a:gra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t"/>
          <a:lstStyle/>
          <a:p>
            <a:pPr algn="ctr"/>
            <a:endParaRPr lang="en-US" sz="1600" dirty="0" smtClean="0">
              <a:solidFill>
                <a:srgbClr val="000000"/>
              </a:solidFill>
            </a:endParaRPr>
          </a:p>
        </p:txBody>
      </p:sp>
      <p:sp>
        <p:nvSpPr>
          <p:cNvPr id="15" name="Btm Bracket"/>
          <p:cNvSpPr/>
          <p:nvPr/>
        </p:nvSpPr>
        <p:spPr>
          <a:xfrm rot="10800000">
            <a:off x="-123325" y="4492713"/>
            <a:ext cx="12202900" cy="396554"/>
          </a:xfrm>
          <a:custGeom>
            <a:avLst/>
            <a:gdLst>
              <a:gd name="connsiteX0" fmla="*/ 2113838 w 11219431"/>
              <a:gd name="connsiteY0" fmla="*/ 396554 h 396554"/>
              <a:gd name="connsiteX1" fmla="*/ 0 w 11219431"/>
              <a:gd name="connsiteY1" fmla="*/ 396554 h 396554"/>
              <a:gd name="connsiteX2" fmla="*/ 258093 w 11219431"/>
              <a:gd name="connsiteY2" fmla="*/ 0 h 396554"/>
              <a:gd name="connsiteX3" fmla="*/ 2371931 w 11219431"/>
              <a:gd name="connsiteY3" fmla="*/ 0 h 396554"/>
              <a:gd name="connsiteX4" fmla="*/ 2370534 w 11219431"/>
              <a:gd name="connsiteY4" fmla="*/ 2147 h 396554"/>
              <a:gd name="connsiteX5" fmla="*/ 11219431 w 11219431"/>
              <a:gd name="connsiteY5" fmla="*/ 2147 h 396554"/>
              <a:gd name="connsiteX6" fmla="*/ 11125710 w 11219431"/>
              <a:gd name="connsiteY6" fmla="*/ 146147 h 396554"/>
              <a:gd name="connsiteX7" fmla="*/ 2276813 w 11219431"/>
              <a:gd name="connsiteY7" fmla="*/ 146147 h 3965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219431" h="396554">
                <a:moveTo>
                  <a:pt x="2113838" y="396554"/>
                </a:moveTo>
                <a:lnTo>
                  <a:pt x="0" y="396554"/>
                </a:lnTo>
                <a:lnTo>
                  <a:pt x="258093" y="0"/>
                </a:lnTo>
                <a:lnTo>
                  <a:pt x="2371931" y="0"/>
                </a:lnTo>
                <a:lnTo>
                  <a:pt x="2370534" y="2147"/>
                </a:lnTo>
                <a:lnTo>
                  <a:pt x="11219431" y="2147"/>
                </a:lnTo>
                <a:lnTo>
                  <a:pt x="11125710" y="146147"/>
                </a:lnTo>
                <a:lnTo>
                  <a:pt x="2276813" y="146147"/>
                </a:lnTo>
                <a:close/>
              </a:path>
            </a:pathLst>
          </a:custGeom>
          <a:solidFill>
            <a:srgbClr val="00AEE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effectLst/>
            </a:endParaRP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148770" y="2527273"/>
            <a:ext cx="11930805" cy="1841527"/>
          </a:xfrm>
          <a:prstGeom prst="rect">
            <a:avLst/>
          </a:prstGeom>
          <a:noFill/>
          <a:effectLst>
            <a:softEdge rad="63500"/>
          </a:effectLst>
        </p:spPr>
        <p:txBody>
          <a:bodyPr anchor="ctr">
            <a:noAutofit/>
          </a:bodyPr>
          <a:lstStyle>
            <a:lvl1pPr algn="ctr" rtl="1">
              <a:buNone/>
              <a:defRPr sz="2600" b="1" cap="none" spc="-100" baseline="0">
                <a:ln w="12700">
                  <a:noFill/>
                </a:ln>
                <a:solidFill>
                  <a:srgbClr val="000000"/>
                </a:solidFill>
                <a:effectLst/>
                <a:latin typeface="+mj-lt"/>
                <a:cs typeface="B Nazanin" panose="00000400000000000000" pitchFamily="2" charset="-78"/>
              </a:defRPr>
            </a:lvl1pPr>
          </a:lstStyle>
          <a:p>
            <a:r>
              <a:rPr kumimoji="0" lang="fa-IR" dirty="0" smtClean="0"/>
              <a:t>--</a:t>
            </a:r>
            <a:endParaRPr kumimoji="0" lang="en-US" dirty="0"/>
          </a:p>
        </p:txBody>
      </p:sp>
      <p:sp>
        <p:nvSpPr>
          <p:cNvPr id="14" name="Top Bracket"/>
          <p:cNvSpPr/>
          <p:nvPr/>
        </p:nvSpPr>
        <p:spPr>
          <a:xfrm>
            <a:off x="148770" y="2005319"/>
            <a:ext cx="12170230" cy="396554"/>
          </a:xfrm>
          <a:custGeom>
            <a:avLst/>
            <a:gdLst>
              <a:gd name="connsiteX0" fmla="*/ 258093 w 11219431"/>
              <a:gd name="connsiteY0" fmla="*/ 0 h 396554"/>
              <a:gd name="connsiteX1" fmla="*/ 2371931 w 11219431"/>
              <a:gd name="connsiteY1" fmla="*/ 0 h 396554"/>
              <a:gd name="connsiteX2" fmla="*/ 2370534 w 11219431"/>
              <a:gd name="connsiteY2" fmla="*/ 2147 h 396554"/>
              <a:gd name="connsiteX3" fmla="*/ 11219431 w 11219431"/>
              <a:gd name="connsiteY3" fmla="*/ 2147 h 396554"/>
              <a:gd name="connsiteX4" fmla="*/ 11125710 w 11219431"/>
              <a:gd name="connsiteY4" fmla="*/ 146147 h 396554"/>
              <a:gd name="connsiteX5" fmla="*/ 2276813 w 11219431"/>
              <a:gd name="connsiteY5" fmla="*/ 146147 h 396554"/>
              <a:gd name="connsiteX6" fmla="*/ 2113838 w 11219431"/>
              <a:gd name="connsiteY6" fmla="*/ 396554 h 396554"/>
              <a:gd name="connsiteX7" fmla="*/ 0 w 11219431"/>
              <a:gd name="connsiteY7" fmla="*/ 396554 h 3965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219431" h="396554">
                <a:moveTo>
                  <a:pt x="258093" y="0"/>
                </a:moveTo>
                <a:lnTo>
                  <a:pt x="2371931" y="0"/>
                </a:lnTo>
                <a:lnTo>
                  <a:pt x="2370534" y="2147"/>
                </a:lnTo>
                <a:lnTo>
                  <a:pt x="11219431" y="2147"/>
                </a:lnTo>
                <a:lnTo>
                  <a:pt x="11125710" y="146147"/>
                </a:lnTo>
                <a:lnTo>
                  <a:pt x="2276813" y="146147"/>
                </a:lnTo>
                <a:lnTo>
                  <a:pt x="2113838" y="396554"/>
                </a:lnTo>
                <a:lnTo>
                  <a:pt x="0" y="396554"/>
                </a:lnTo>
                <a:close/>
              </a:path>
            </a:pathLst>
          </a:custGeom>
          <a:solidFill>
            <a:srgbClr val="00AEE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effectLst/>
            </a:endParaRPr>
          </a:p>
        </p:txBody>
      </p:sp>
      <p:pic>
        <p:nvPicPr>
          <p:cNvPr id="32" name="Logo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892504" y="370239"/>
            <a:ext cx="2406992" cy="11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5881985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15" grpId="0" animBg="1"/>
      <p:bldP spid="2" grpId="0"/>
      <p:bldP spid="14" grpId="0" animBg="1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Watermark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123898" y="2455645"/>
            <a:ext cx="3944203" cy="1946710"/>
          </a:xfrm>
          <a:prstGeom prst="rect">
            <a:avLst/>
          </a:prstGeom>
        </p:spPr>
      </p:pic>
      <p:sp>
        <p:nvSpPr>
          <p:cNvPr id="3" name="Content"/>
          <p:cNvSpPr>
            <a:spLocks noGrp="1"/>
          </p:cNvSpPr>
          <p:nvPr userDrawn="1">
            <p:ph idx="1" hasCustomPrompt="1"/>
          </p:nvPr>
        </p:nvSpPr>
        <p:spPr>
          <a:xfrm>
            <a:off x="231377" y="1034320"/>
            <a:ext cx="11729246" cy="5038233"/>
          </a:xfrm>
          <a:prstGeom prst="rect">
            <a:avLst/>
          </a:prstGeom>
        </p:spPr>
        <p:txBody>
          <a:bodyPr/>
          <a:lstStyle>
            <a:lvl1pPr marL="360000" indent="-252000" algn="r" rtl="1">
              <a:spcBef>
                <a:spcPts val="600"/>
              </a:spcBef>
              <a:spcAft>
                <a:spcPts val="1200"/>
              </a:spcAft>
              <a:buClr>
                <a:srgbClr val="00AEEF"/>
              </a:buClr>
              <a:buSzPct val="110000"/>
              <a:defRPr sz="2000" spc="0" baseline="0">
                <a:solidFill>
                  <a:srgbClr val="000000"/>
                </a:solidFill>
                <a:latin typeface="+mn-lt"/>
                <a:cs typeface="B Nazanin" panose="00000400000000000000" pitchFamily="2" charset="-78"/>
              </a:defRPr>
            </a:lvl1pPr>
            <a:lvl2pPr marL="648000" indent="-252000" algn="r" rtl="1">
              <a:spcBef>
                <a:spcPts val="600"/>
              </a:spcBef>
              <a:spcAft>
                <a:spcPts val="1200"/>
              </a:spcAft>
              <a:buClr>
                <a:srgbClr val="00AEEF"/>
              </a:buClr>
              <a:buSzPct val="80000"/>
              <a:buFont typeface="Wingdings" panose="05000000000000000000" pitchFamily="2" charset="2"/>
              <a:buChar char="§"/>
              <a:defRPr kumimoji="0" lang="en-US" sz="2000" kern="1200" spc="0" baseline="0" dirty="0" smtClean="0">
                <a:solidFill>
                  <a:srgbClr val="000000"/>
                </a:solidFill>
                <a:latin typeface="+mn-lt"/>
                <a:ea typeface="+mn-ea"/>
                <a:cs typeface="B Nazanin" panose="00000400000000000000" pitchFamily="2" charset="-78"/>
              </a:defRPr>
            </a:lvl2pPr>
            <a:lvl3pPr marL="900000" indent="-252000" algn="r" rtl="1">
              <a:spcBef>
                <a:spcPts val="600"/>
              </a:spcBef>
              <a:spcAft>
                <a:spcPts val="1200"/>
              </a:spcAft>
              <a:buClr>
                <a:srgbClr val="00AEEF"/>
              </a:buClr>
              <a:buSzPct val="65000"/>
              <a:buFont typeface="Wingdings 2" panose="05020102010507070707" pitchFamily="18" charset="2"/>
              <a:buChar char=""/>
              <a:defRPr kumimoji="0" lang="en-US" sz="2000" kern="1200" spc="0" baseline="0" dirty="0" smtClean="0">
                <a:solidFill>
                  <a:srgbClr val="000000"/>
                </a:solidFill>
                <a:latin typeface="+mn-lt"/>
                <a:ea typeface="+mn-ea"/>
                <a:cs typeface="B Nazanin" panose="00000400000000000000" pitchFamily="2" charset="-78"/>
              </a:defRPr>
            </a:lvl3pPr>
            <a:lvl4pPr marL="978408" indent="0" algn="r" rtl="1">
              <a:spcAft>
                <a:spcPts val="600"/>
              </a:spcAft>
              <a:buClr>
                <a:schemeClr val="tx2">
                  <a:lumMod val="75000"/>
                  <a:lumOff val="25000"/>
                </a:schemeClr>
              </a:buClr>
              <a:buSzPct val="70000"/>
              <a:buFont typeface="Wingdings 2" panose="05020102010507070707" pitchFamily="18" charset="2"/>
              <a:buNone/>
              <a:defRPr sz="1800" b="0">
                <a:solidFill>
                  <a:srgbClr val="000000"/>
                </a:solidFill>
              </a:defRPr>
            </a:lvl4pPr>
            <a:lvl5pPr algn="r" rtl="1">
              <a:defRPr/>
            </a:lvl5pPr>
          </a:lstStyle>
          <a:p>
            <a:pPr lvl="0" eaLnBrk="1" latinLnBrk="0" hangingPunct="1"/>
            <a:r>
              <a:rPr lang="fa-IR" dirty="0" smtClean="0"/>
              <a:t>--</a:t>
            </a:r>
            <a:endParaRPr lang="en-US" dirty="0" smtClean="0"/>
          </a:p>
          <a:p>
            <a:pPr lvl="1" eaLnBrk="1" latinLnBrk="0" hangingPunct="1"/>
            <a:r>
              <a:rPr lang="fa-IR" dirty="0" smtClean="0"/>
              <a:t>--</a:t>
            </a:r>
            <a:endParaRPr lang="en-US" dirty="0" smtClean="0"/>
          </a:p>
          <a:p>
            <a:pPr lvl="2" eaLnBrk="1" latinLnBrk="0" hangingPunct="1"/>
            <a:r>
              <a:rPr lang="fa-IR" dirty="0" smtClean="0"/>
              <a:t>--</a:t>
            </a:r>
            <a:endParaRPr lang="en-US" dirty="0" smtClean="0"/>
          </a:p>
        </p:txBody>
      </p:sp>
      <p:cxnSp>
        <p:nvCxnSpPr>
          <p:cNvPr id="7" name="Devider"/>
          <p:cNvCxnSpPr/>
          <p:nvPr userDrawn="1"/>
        </p:nvCxnSpPr>
        <p:spPr>
          <a:xfrm>
            <a:off x="68866" y="719040"/>
            <a:ext cx="11923202" cy="0"/>
          </a:xfrm>
          <a:prstGeom prst="line">
            <a:avLst/>
          </a:prstGeom>
          <a:ln>
            <a:solidFill>
              <a:srgbClr val="00AEE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"/>
          <p:cNvSpPr>
            <a:spLocks noGrp="1"/>
          </p:cNvSpPr>
          <p:nvPr userDrawn="1">
            <p:ph type="title" hasCustomPrompt="1"/>
          </p:nvPr>
        </p:nvSpPr>
        <p:spPr>
          <a:xfrm>
            <a:off x="219018" y="153194"/>
            <a:ext cx="11363382" cy="433534"/>
          </a:xfrm>
          <a:prstGeom prst="rect">
            <a:avLst/>
          </a:prstGeom>
          <a:effectLst/>
        </p:spPr>
        <p:txBody>
          <a:bodyPr anchor="ctr"/>
          <a:lstStyle>
            <a:lvl1pPr algn="r" rtl="1">
              <a:defRPr sz="2200" b="1" spc="-100" baseline="0">
                <a:solidFill>
                  <a:srgbClr val="000000"/>
                </a:solidFill>
                <a:effectLst/>
                <a:latin typeface="+mn-lt"/>
                <a:cs typeface="B Nazanin" panose="00000400000000000000" pitchFamily="2" charset="-78"/>
              </a:defRPr>
            </a:lvl1pPr>
          </a:lstStyle>
          <a:p>
            <a:r>
              <a:rPr kumimoji="0" lang="fa-IR" dirty="0" smtClean="0"/>
              <a:t>--</a:t>
            </a:r>
            <a:endParaRPr kumimoji="0" lang="en-US" dirty="0"/>
          </a:p>
        </p:txBody>
      </p:sp>
      <p:grpSp>
        <p:nvGrpSpPr>
          <p:cNvPr id="10" name="Top Corner"/>
          <p:cNvGrpSpPr/>
          <p:nvPr userDrawn="1"/>
        </p:nvGrpSpPr>
        <p:grpSpPr>
          <a:xfrm>
            <a:off x="11597760" y="-27384"/>
            <a:ext cx="1191429" cy="828080"/>
            <a:chOff x="11597760" y="-27384"/>
            <a:chExt cx="1191429" cy="828080"/>
          </a:xfrm>
        </p:grpSpPr>
        <p:sp>
          <p:nvSpPr>
            <p:cNvPr id="11" name="Light Blue"/>
            <p:cNvSpPr/>
            <p:nvPr userDrawn="1"/>
          </p:nvSpPr>
          <p:spPr>
            <a:xfrm flipH="1">
              <a:off x="11597760" y="-27384"/>
              <a:ext cx="1058464" cy="757056"/>
            </a:xfrm>
            <a:prstGeom prst="parallelogram">
              <a:avLst>
                <a:gd name="adj" fmla="val 60273"/>
              </a:avLst>
            </a:prstGeom>
            <a:solidFill>
              <a:srgbClr val="00AEEF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Dark Blue"/>
            <p:cNvSpPr/>
            <p:nvPr userDrawn="1"/>
          </p:nvSpPr>
          <p:spPr>
            <a:xfrm flipH="1">
              <a:off x="11730725" y="43640"/>
              <a:ext cx="1058464" cy="757056"/>
            </a:xfrm>
            <a:prstGeom prst="parallelogram">
              <a:avLst>
                <a:gd name="adj" fmla="val 60273"/>
              </a:avLst>
            </a:prstGeom>
            <a:solidFill>
              <a:srgbClr val="034EA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xmlns="" val="8184068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Watermark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123898" y="2455645"/>
            <a:ext cx="3944203" cy="1946710"/>
          </a:xfrm>
          <a:prstGeom prst="rect">
            <a:avLst/>
          </a:prstGeom>
        </p:spPr>
      </p:pic>
      <p:cxnSp>
        <p:nvCxnSpPr>
          <p:cNvPr id="7" name="Devider"/>
          <p:cNvCxnSpPr/>
          <p:nvPr userDrawn="1"/>
        </p:nvCxnSpPr>
        <p:spPr>
          <a:xfrm>
            <a:off x="68866" y="719040"/>
            <a:ext cx="1192320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"/>
          <p:cNvSpPr>
            <a:spLocks noGrp="1"/>
          </p:cNvSpPr>
          <p:nvPr>
            <p:ph type="title" hasCustomPrompt="1"/>
          </p:nvPr>
        </p:nvSpPr>
        <p:spPr>
          <a:xfrm>
            <a:off x="219018" y="153194"/>
            <a:ext cx="11363382" cy="433534"/>
          </a:xfrm>
          <a:prstGeom prst="rect">
            <a:avLst/>
          </a:prstGeom>
          <a:effectLst/>
        </p:spPr>
        <p:txBody>
          <a:bodyPr anchor="ctr"/>
          <a:lstStyle>
            <a:lvl1pPr algn="r" rtl="1">
              <a:defRPr sz="2200" b="1" spc="-100" baseline="0">
                <a:solidFill>
                  <a:srgbClr val="000000"/>
                </a:solidFill>
                <a:effectLst/>
                <a:latin typeface="+mn-lt"/>
                <a:cs typeface="B Nazanin" panose="00000400000000000000" pitchFamily="2" charset="-78"/>
              </a:defRPr>
            </a:lvl1pPr>
          </a:lstStyle>
          <a:p>
            <a:r>
              <a:rPr kumimoji="0" lang="fa-IR" dirty="0" smtClean="0"/>
              <a:t>--</a:t>
            </a:r>
            <a:endParaRPr kumimoji="0" lang="en-US" dirty="0"/>
          </a:p>
        </p:txBody>
      </p:sp>
      <p:grpSp>
        <p:nvGrpSpPr>
          <p:cNvPr id="8" name="Top Corner"/>
          <p:cNvGrpSpPr/>
          <p:nvPr userDrawn="1"/>
        </p:nvGrpSpPr>
        <p:grpSpPr>
          <a:xfrm>
            <a:off x="11597760" y="-27384"/>
            <a:ext cx="1191429" cy="828080"/>
            <a:chOff x="11597760" y="-27384"/>
            <a:chExt cx="1191429" cy="828080"/>
          </a:xfrm>
        </p:grpSpPr>
        <p:sp>
          <p:nvSpPr>
            <p:cNvPr id="10" name="Light Blue"/>
            <p:cNvSpPr/>
            <p:nvPr userDrawn="1"/>
          </p:nvSpPr>
          <p:spPr>
            <a:xfrm flipH="1">
              <a:off x="11597760" y="-27384"/>
              <a:ext cx="1058464" cy="757056"/>
            </a:xfrm>
            <a:prstGeom prst="parallelogram">
              <a:avLst>
                <a:gd name="adj" fmla="val 60273"/>
              </a:avLst>
            </a:prstGeom>
            <a:solidFill>
              <a:srgbClr val="00AEEF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Dark Blue"/>
            <p:cNvSpPr/>
            <p:nvPr userDrawn="1"/>
          </p:nvSpPr>
          <p:spPr>
            <a:xfrm flipH="1">
              <a:off x="11730725" y="43640"/>
              <a:ext cx="1058464" cy="757056"/>
            </a:xfrm>
            <a:prstGeom prst="parallelogram">
              <a:avLst>
                <a:gd name="adj" fmla="val 60273"/>
              </a:avLst>
            </a:prstGeom>
            <a:solidFill>
              <a:srgbClr val="034EA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xmlns="" val="28509769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Watermark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123898" y="2455645"/>
            <a:ext cx="3944203" cy="1946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6575278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Btm Bracket"/>
          <p:cNvGrpSpPr/>
          <p:nvPr userDrawn="1"/>
        </p:nvGrpSpPr>
        <p:grpSpPr>
          <a:xfrm>
            <a:off x="-10490" y="5478248"/>
            <a:ext cx="12008567" cy="1157503"/>
            <a:chOff x="-10490" y="5478248"/>
            <a:chExt cx="12008567" cy="1157503"/>
          </a:xfrm>
        </p:grpSpPr>
        <p:sp>
          <p:nvSpPr>
            <p:cNvPr id="7" name="Btm Bar"/>
            <p:cNvSpPr/>
            <p:nvPr userDrawn="1"/>
          </p:nvSpPr>
          <p:spPr>
            <a:xfrm rot="10800000">
              <a:off x="-10490" y="6435600"/>
              <a:ext cx="11565705" cy="200150"/>
            </a:xfrm>
            <a:prstGeom prst="rect">
              <a:avLst/>
            </a:prstGeom>
            <a:gradFill flip="none" rotWithShape="1">
              <a:gsLst>
                <a:gs pos="0">
                  <a:srgbClr val="034EA2"/>
                </a:gs>
                <a:gs pos="43000">
                  <a:srgbClr val="00AEEF"/>
                </a:gs>
                <a:gs pos="100000">
                  <a:schemeClr val="bg1"/>
                </a:gs>
              </a:gsLst>
              <a:lin ang="108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t"/>
            <a:lstStyle/>
            <a:p>
              <a:endParaRPr lang="en-US"/>
            </a:p>
          </p:txBody>
        </p:sp>
        <p:grpSp>
          <p:nvGrpSpPr>
            <p:cNvPr id="8" name="Parallel Lines"/>
            <p:cNvGrpSpPr/>
            <p:nvPr userDrawn="1"/>
          </p:nvGrpSpPr>
          <p:grpSpPr>
            <a:xfrm>
              <a:off x="9996903" y="5484752"/>
              <a:ext cx="2001174" cy="883406"/>
              <a:chOff x="9996903" y="5484752"/>
              <a:chExt cx="2001174" cy="883406"/>
            </a:xfrm>
          </p:grpSpPr>
          <p:sp>
            <p:nvSpPr>
              <p:cNvPr id="9" name="Bar"/>
              <p:cNvSpPr/>
              <p:nvPr userDrawn="1"/>
            </p:nvSpPr>
            <p:spPr>
              <a:xfrm rot="10800000">
                <a:off x="9996903" y="6310558"/>
                <a:ext cx="2001174" cy="57600"/>
              </a:xfrm>
              <a:prstGeom prst="rect">
                <a:avLst/>
              </a:prstGeom>
              <a:gradFill flip="none" rotWithShape="1">
                <a:gsLst>
                  <a:gs pos="0">
                    <a:srgbClr val="00AEEF"/>
                  </a:gs>
                  <a:gs pos="59000">
                    <a:schemeClr val="bg1"/>
                  </a:gs>
                </a:gsLst>
                <a:lin ang="108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t"/>
              <a:lstStyle/>
              <a:p>
                <a:endParaRPr lang="en-US"/>
              </a:p>
            </p:txBody>
          </p:sp>
          <p:sp>
            <p:nvSpPr>
              <p:cNvPr id="10" name="Bar"/>
              <p:cNvSpPr/>
              <p:nvPr userDrawn="1"/>
            </p:nvSpPr>
            <p:spPr>
              <a:xfrm rot="10800000">
                <a:off x="10117607" y="6192584"/>
                <a:ext cx="1880470" cy="57600"/>
              </a:xfrm>
              <a:prstGeom prst="rect">
                <a:avLst/>
              </a:prstGeom>
              <a:gradFill flip="none" rotWithShape="1">
                <a:gsLst>
                  <a:gs pos="0">
                    <a:srgbClr val="00AEEF"/>
                  </a:gs>
                  <a:gs pos="65000">
                    <a:schemeClr val="bg1"/>
                  </a:gs>
                </a:gsLst>
                <a:lin ang="108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t"/>
              <a:lstStyle/>
              <a:p>
                <a:endParaRPr lang="en-US"/>
              </a:p>
            </p:txBody>
          </p:sp>
          <p:sp>
            <p:nvSpPr>
              <p:cNvPr id="11" name="Bar"/>
              <p:cNvSpPr/>
              <p:nvPr userDrawn="1"/>
            </p:nvSpPr>
            <p:spPr>
              <a:xfrm rot="10800000">
                <a:off x="10227338" y="6074612"/>
                <a:ext cx="1770739" cy="57600"/>
              </a:xfrm>
              <a:prstGeom prst="rect">
                <a:avLst/>
              </a:prstGeom>
              <a:gradFill flip="none" rotWithShape="1">
                <a:gsLst>
                  <a:gs pos="0">
                    <a:srgbClr val="00AEEF"/>
                  </a:gs>
                  <a:gs pos="70000">
                    <a:schemeClr val="bg1"/>
                  </a:gs>
                </a:gsLst>
                <a:lin ang="108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t"/>
              <a:lstStyle/>
              <a:p>
                <a:endParaRPr lang="en-US"/>
              </a:p>
            </p:txBody>
          </p:sp>
          <p:sp>
            <p:nvSpPr>
              <p:cNvPr id="12" name="Bar"/>
              <p:cNvSpPr/>
              <p:nvPr userDrawn="1"/>
            </p:nvSpPr>
            <p:spPr>
              <a:xfrm rot="10800000">
                <a:off x="10359015" y="5956640"/>
                <a:ext cx="1639062" cy="57600"/>
              </a:xfrm>
              <a:prstGeom prst="rect">
                <a:avLst/>
              </a:prstGeom>
              <a:gradFill flip="none" rotWithShape="1">
                <a:gsLst>
                  <a:gs pos="0">
                    <a:srgbClr val="00AEEF"/>
                  </a:gs>
                  <a:gs pos="71000">
                    <a:schemeClr val="bg1"/>
                  </a:gs>
                </a:gsLst>
                <a:lin ang="108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t"/>
              <a:lstStyle/>
              <a:p>
                <a:endParaRPr lang="en-US"/>
              </a:p>
            </p:txBody>
          </p:sp>
          <p:sp>
            <p:nvSpPr>
              <p:cNvPr id="13" name="Bar"/>
              <p:cNvSpPr/>
              <p:nvPr userDrawn="1"/>
            </p:nvSpPr>
            <p:spPr>
              <a:xfrm rot="10800000">
                <a:off x="10474232" y="5838668"/>
                <a:ext cx="1523845" cy="57600"/>
              </a:xfrm>
              <a:prstGeom prst="rect">
                <a:avLst/>
              </a:prstGeom>
              <a:gradFill flip="none" rotWithShape="1">
                <a:gsLst>
                  <a:gs pos="0">
                    <a:srgbClr val="00AEEF"/>
                  </a:gs>
                  <a:gs pos="78000">
                    <a:schemeClr val="bg1"/>
                  </a:gs>
                </a:gsLst>
                <a:lin ang="108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t"/>
              <a:lstStyle/>
              <a:p>
                <a:endParaRPr lang="en-US"/>
              </a:p>
            </p:txBody>
          </p:sp>
          <p:sp>
            <p:nvSpPr>
              <p:cNvPr id="14" name="Bar"/>
              <p:cNvSpPr/>
              <p:nvPr userDrawn="1"/>
            </p:nvSpPr>
            <p:spPr>
              <a:xfrm rot="10800000">
                <a:off x="10583964" y="5720696"/>
                <a:ext cx="1414113" cy="57600"/>
              </a:xfrm>
              <a:prstGeom prst="rect">
                <a:avLst/>
              </a:prstGeom>
              <a:gradFill flip="none" rotWithShape="1">
                <a:gsLst>
                  <a:gs pos="0">
                    <a:srgbClr val="00AEEF"/>
                  </a:gs>
                  <a:gs pos="86000">
                    <a:schemeClr val="bg1"/>
                  </a:gs>
                </a:gsLst>
                <a:lin ang="108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t"/>
              <a:lstStyle/>
              <a:p>
                <a:endParaRPr lang="en-US"/>
              </a:p>
            </p:txBody>
          </p:sp>
          <p:sp>
            <p:nvSpPr>
              <p:cNvPr id="15" name="Bar"/>
              <p:cNvSpPr/>
              <p:nvPr userDrawn="1"/>
            </p:nvSpPr>
            <p:spPr>
              <a:xfrm rot="10800000">
                <a:off x="10704668" y="5602724"/>
                <a:ext cx="1293409" cy="57600"/>
              </a:xfrm>
              <a:prstGeom prst="rect">
                <a:avLst/>
              </a:prstGeom>
              <a:gradFill flip="none" rotWithShape="1">
                <a:gsLst>
                  <a:gs pos="0">
                    <a:srgbClr val="00AEEF"/>
                  </a:gs>
                  <a:gs pos="78000">
                    <a:schemeClr val="bg1"/>
                  </a:gs>
                </a:gsLst>
                <a:lin ang="108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t"/>
              <a:lstStyle/>
              <a:p>
                <a:endParaRPr lang="en-US"/>
              </a:p>
            </p:txBody>
          </p:sp>
          <p:sp>
            <p:nvSpPr>
              <p:cNvPr id="16" name="Bar"/>
              <p:cNvSpPr/>
              <p:nvPr userDrawn="1"/>
            </p:nvSpPr>
            <p:spPr>
              <a:xfrm rot="10800000">
                <a:off x="10830859" y="5484752"/>
                <a:ext cx="1167218" cy="57600"/>
              </a:xfrm>
              <a:prstGeom prst="rect">
                <a:avLst/>
              </a:prstGeom>
              <a:gradFill flip="none" rotWithShape="1">
                <a:gsLst>
                  <a:gs pos="0">
                    <a:srgbClr val="00AEEF"/>
                  </a:gs>
                  <a:gs pos="67000">
                    <a:schemeClr val="bg1"/>
                  </a:gs>
                </a:gsLst>
                <a:lin ang="108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t"/>
              <a:lstStyle/>
              <a:p>
                <a:endParaRPr lang="en-US"/>
              </a:p>
            </p:txBody>
          </p:sp>
        </p:grpSp>
        <p:sp>
          <p:nvSpPr>
            <p:cNvPr id="17" name="Isosceles Triangle"/>
            <p:cNvSpPr>
              <a:spLocks noChangeAspect="1"/>
            </p:cNvSpPr>
            <p:nvPr userDrawn="1"/>
          </p:nvSpPr>
          <p:spPr>
            <a:xfrm flipH="1">
              <a:off x="10799547" y="5478248"/>
              <a:ext cx="1157503" cy="1157503"/>
            </a:xfrm>
            <a:prstGeom prst="triangle">
              <a:avLst>
                <a:gd name="adj" fmla="val 0"/>
              </a:avLst>
            </a:prstGeom>
            <a:solidFill>
              <a:srgbClr val="00AE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grpSp>
          <p:nvGrpSpPr>
            <p:cNvPr id="18" name="Logo En"/>
            <p:cNvGrpSpPr/>
            <p:nvPr userDrawn="1"/>
          </p:nvGrpSpPr>
          <p:grpSpPr>
            <a:xfrm>
              <a:off x="11235589" y="6054701"/>
              <a:ext cx="643341" cy="398259"/>
              <a:chOff x="103046" y="0"/>
              <a:chExt cx="800559" cy="495300"/>
            </a:xfrm>
          </p:grpSpPr>
          <p:pic>
            <p:nvPicPr>
              <p:cNvPr id="19" name="Logo En"/>
              <p:cNvPicPr>
                <a:picLocks noChangeAspect="1"/>
              </p:cNvPicPr>
              <p:nvPr userDrawn="1"/>
            </p:nvPicPr>
            <p:blipFill rotWithShape="1">
              <a:blip r:embed="rId2" cstate="print">
                <a:biLevel thresh="25000"/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 l="10726" t="34839" r="11229" b="17516"/>
              <a:stretch/>
            </p:blipFill>
            <p:spPr bwMode="auto">
              <a:xfrm>
                <a:off x="109182" y="163583"/>
                <a:ext cx="794423" cy="331717"/>
              </a:xfrm>
              <a:prstGeom prst="rect">
                <a:avLst/>
              </a:prstGeom>
              <a:ln>
                <a:noFill/>
              </a:ln>
              <a:extLst>
                <a:ext uri="{53640926-AAD7-44D8-BBD7-CCE9431645EC}">
                  <a14:shadowObscured xmlns:a14="http://schemas.microsoft.com/office/drawing/2010/main" xmlns=""/>
                </a:ext>
              </a:extLst>
            </p:spPr>
          </p:pic>
          <p:sp>
            <p:nvSpPr>
              <p:cNvPr id="20" name="Dot"/>
              <p:cNvSpPr>
                <a:spLocks noChangeAspect="1"/>
              </p:cNvSpPr>
              <p:nvPr userDrawn="1"/>
            </p:nvSpPr>
            <p:spPr>
              <a:xfrm>
                <a:off x="103046" y="0"/>
                <a:ext cx="144000" cy="144000"/>
              </a:xfrm>
              <a:prstGeom prst="ellipse">
                <a:avLst/>
              </a:prstGeom>
              <a:solidFill>
                <a:srgbClr val="034EA2"/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</p:grpSp>
      </p:grpSp>
      <p:sp>
        <p:nvSpPr>
          <p:cNvPr id="42" name="Web Address"/>
          <p:cNvSpPr txBox="1"/>
          <p:nvPr userDrawn="1"/>
        </p:nvSpPr>
        <p:spPr>
          <a:xfrm>
            <a:off x="-50927" y="6437586"/>
            <a:ext cx="1629429" cy="177881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</a:rPr>
              <a:t>www.isc.co.ir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3" name="Date"/>
          <p:cNvSpPr>
            <a:spLocks noGrp="1"/>
          </p:cNvSpPr>
          <p:nvPr>
            <p:ph sz="quarter" idx="10" hasCustomPrompt="1"/>
          </p:nvPr>
        </p:nvSpPr>
        <p:spPr>
          <a:xfrm>
            <a:off x="5162550" y="5376700"/>
            <a:ext cx="1866900" cy="273205"/>
          </a:xfrm>
          <a:prstGeom prst="rect">
            <a:avLst/>
          </a:prstGeom>
        </p:spPr>
        <p:txBody>
          <a:bodyPr anchor="ctr"/>
          <a:lstStyle>
            <a:lvl1pPr marL="0" indent="0" algn="ctr" defTabSz="914400" rtl="1" eaLnBrk="1" latinLnBrk="0" hangingPunct="1">
              <a:spcAft>
                <a:spcPts val="600"/>
              </a:spcAft>
              <a:buNone/>
              <a:defRPr lang="en-US" sz="1400" b="0" kern="1200" baseline="0" dirty="0">
                <a:ln>
                  <a:noFill/>
                </a:ln>
                <a:solidFill>
                  <a:srgbClr val="000000"/>
                </a:solidFill>
                <a:effectLst/>
                <a:latin typeface="B Yekan+" panose="02000503030000020004" pitchFamily="2" charset="-78"/>
                <a:ea typeface="+mn-ea"/>
                <a:cs typeface="B Nazanin" panose="00000400000000000000" pitchFamily="2" charset="-78"/>
              </a:defRPr>
            </a:lvl1pPr>
          </a:lstStyle>
          <a:p>
            <a:pPr lvl="0"/>
            <a:r>
              <a:rPr lang="en-US" dirty="0" smtClean="0"/>
              <a:t>--</a:t>
            </a:r>
            <a:endParaRPr lang="en-US" dirty="0"/>
          </a:p>
        </p:txBody>
      </p:sp>
      <p:pic>
        <p:nvPicPr>
          <p:cNvPr id="2" name="Logo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096037" y="4233703"/>
            <a:ext cx="1999927" cy="987088"/>
          </a:xfrm>
          <a:prstGeom prst="rect">
            <a:avLst/>
          </a:prstGeom>
        </p:spPr>
      </p:pic>
      <p:sp>
        <p:nvSpPr>
          <p:cNvPr id="4" name="Thank U"/>
          <p:cNvSpPr/>
          <p:nvPr/>
        </p:nvSpPr>
        <p:spPr>
          <a:xfrm>
            <a:off x="4788091" y="2922373"/>
            <a:ext cx="2531873" cy="646331"/>
          </a:xfrm>
          <a:prstGeom prst="rect">
            <a:avLst/>
          </a:prstGeom>
          <a:ln>
            <a:noFill/>
          </a:ln>
        </p:spPr>
        <p:txBody>
          <a:bodyPr wrap="square" lIns="36000" tIns="36000" rIns="36000" bIns="36000">
            <a:spAutoFit/>
            <a:scene3d>
              <a:camera prst="orthographicFront"/>
              <a:lightRig rig="threePt" dir="t"/>
            </a:scene3d>
            <a:sp3d extrusionH="38100"/>
          </a:bodyPr>
          <a:lstStyle/>
          <a:p>
            <a:pPr algn="ctr" rtl="1"/>
            <a:r>
              <a:rPr lang="en-US" sz="3600" b="1" spc="-120" baseline="0" dirty="0" smtClean="0">
                <a:ln w="3175">
                  <a:solidFill>
                    <a:srgbClr val="034EA2"/>
                  </a:solidFill>
                </a:ln>
                <a:solidFill>
                  <a:srgbClr val="034EA2"/>
                </a:solidFill>
                <a:effectLst/>
                <a:cs typeface="B Nazanin" panose="00000400000000000000" pitchFamily="2" charset="-78"/>
              </a:rPr>
              <a:t>Cheers</a:t>
            </a:r>
            <a:endParaRPr lang="en-US" sz="3600" b="1" spc="-120" baseline="0" dirty="0">
              <a:ln w="3175">
                <a:solidFill>
                  <a:srgbClr val="034EA2"/>
                </a:solidFill>
              </a:ln>
              <a:solidFill>
                <a:srgbClr val="034EA2"/>
              </a:solidFill>
              <a:effectLst/>
              <a:cs typeface="B Nazanin" panose="00000400000000000000" pitchFamily="2" charset="-78"/>
            </a:endParaRPr>
          </a:p>
        </p:txBody>
      </p:sp>
      <p:grpSp>
        <p:nvGrpSpPr>
          <p:cNvPr id="38" name="Top Bracket"/>
          <p:cNvGrpSpPr/>
          <p:nvPr userDrawn="1"/>
        </p:nvGrpSpPr>
        <p:grpSpPr>
          <a:xfrm>
            <a:off x="183433" y="258641"/>
            <a:ext cx="12008567" cy="1157503"/>
            <a:chOff x="183433" y="258641"/>
            <a:chExt cx="12008567" cy="1157503"/>
          </a:xfrm>
        </p:grpSpPr>
        <p:sp>
          <p:nvSpPr>
            <p:cNvPr id="21" name="Top Bar"/>
            <p:cNvSpPr/>
            <p:nvPr userDrawn="1"/>
          </p:nvSpPr>
          <p:spPr>
            <a:xfrm>
              <a:off x="626295" y="258642"/>
              <a:ext cx="11565705" cy="200150"/>
            </a:xfrm>
            <a:prstGeom prst="rect">
              <a:avLst/>
            </a:prstGeom>
            <a:gradFill flip="none" rotWithShape="1">
              <a:gsLst>
                <a:gs pos="0">
                  <a:srgbClr val="034EA2"/>
                </a:gs>
                <a:gs pos="43000">
                  <a:srgbClr val="00AEEF"/>
                </a:gs>
                <a:gs pos="100000">
                  <a:schemeClr val="bg1"/>
                </a:gs>
              </a:gsLst>
              <a:lin ang="108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t"/>
            <a:lstStyle/>
            <a:p>
              <a:endParaRPr lang="en-US"/>
            </a:p>
          </p:txBody>
        </p:sp>
        <p:grpSp>
          <p:nvGrpSpPr>
            <p:cNvPr id="22" name="Parallel Lines"/>
            <p:cNvGrpSpPr/>
            <p:nvPr userDrawn="1"/>
          </p:nvGrpSpPr>
          <p:grpSpPr>
            <a:xfrm rot="10800000">
              <a:off x="183433" y="526234"/>
              <a:ext cx="2001174" cy="883406"/>
              <a:chOff x="9996903" y="5484752"/>
              <a:chExt cx="2001174" cy="883406"/>
            </a:xfrm>
          </p:grpSpPr>
          <p:sp>
            <p:nvSpPr>
              <p:cNvPr id="23" name="Bar"/>
              <p:cNvSpPr/>
              <p:nvPr userDrawn="1"/>
            </p:nvSpPr>
            <p:spPr>
              <a:xfrm rot="10800000">
                <a:off x="9996903" y="6310558"/>
                <a:ext cx="2001174" cy="57600"/>
              </a:xfrm>
              <a:prstGeom prst="rect">
                <a:avLst/>
              </a:prstGeom>
              <a:gradFill flip="none" rotWithShape="1">
                <a:gsLst>
                  <a:gs pos="0">
                    <a:srgbClr val="00AEEF"/>
                  </a:gs>
                  <a:gs pos="59000">
                    <a:schemeClr val="bg1"/>
                  </a:gs>
                </a:gsLst>
                <a:lin ang="108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t"/>
              <a:lstStyle/>
              <a:p>
                <a:endParaRPr lang="en-US"/>
              </a:p>
            </p:txBody>
          </p:sp>
          <p:sp>
            <p:nvSpPr>
              <p:cNvPr id="24" name="Bar"/>
              <p:cNvSpPr/>
              <p:nvPr userDrawn="1"/>
            </p:nvSpPr>
            <p:spPr>
              <a:xfrm rot="10800000">
                <a:off x="10117607" y="6192584"/>
                <a:ext cx="1880470" cy="57600"/>
              </a:xfrm>
              <a:prstGeom prst="rect">
                <a:avLst/>
              </a:prstGeom>
              <a:gradFill flip="none" rotWithShape="1">
                <a:gsLst>
                  <a:gs pos="0">
                    <a:srgbClr val="00AEEF"/>
                  </a:gs>
                  <a:gs pos="65000">
                    <a:schemeClr val="bg1"/>
                  </a:gs>
                </a:gsLst>
                <a:lin ang="108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t"/>
              <a:lstStyle/>
              <a:p>
                <a:endParaRPr lang="en-US"/>
              </a:p>
            </p:txBody>
          </p:sp>
          <p:sp>
            <p:nvSpPr>
              <p:cNvPr id="25" name="Bar"/>
              <p:cNvSpPr/>
              <p:nvPr userDrawn="1"/>
            </p:nvSpPr>
            <p:spPr>
              <a:xfrm rot="10800000">
                <a:off x="10227338" y="6074612"/>
                <a:ext cx="1770739" cy="57600"/>
              </a:xfrm>
              <a:prstGeom prst="rect">
                <a:avLst/>
              </a:prstGeom>
              <a:gradFill flip="none" rotWithShape="1">
                <a:gsLst>
                  <a:gs pos="0">
                    <a:srgbClr val="00AEEF"/>
                  </a:gs>
                  <a:gs pos="70000">
                    <a:schemeClr val="bg1"/>
                  </a:gs>
                </a:gsLst>
                <a:lin ang="108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t"/>
              <a:lstStyle/>
              <a:p>
                <a:endParaRPr lang="en-US"/>
              </a:p>
            </p:txBody>
          </p:sp>
          <p:sp>
            <p:nvSpPr>
              <p:cNvPr id="26" name="Bar"/>
              <p:cNvSpPr/>
              <p:nvPr userDrawn="1"/>
            </p:nvSpPr>
            <p:spPr>
              <a:xfrm rot="10800000">
                <a:off x="10359015" y="5956640"/>
                <a:ext cx="1639062" cy="57600"/>
              </a:xfrm>
              <a:prstGeom prst="rect">
                <a:avLst/>
              </a:prstGeom>
              <a:gradFill flip="none" rotWithShape="1">
                <a:gsLst>
                  <a:gs pos="0">
                    <a:srgbClr val="00AEEF"/>
                  </a:gs>
                  <a:gs pos="71000">
                    <a:schemeClr val="bg1"/>
                  </a:gs>
                </a:gsLst>
                <a:lin ang="108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t"/>
              <a:lstStyle/>
              <a:p>
                <a:endParaRPr lang="en-US"/>
              </a:p>
            </p:txBody>
          </p:sp>
          <p:sp>
            <p:nvSpPr>
              <p:cNvPr id="27" name="Bar"/>
              <p:cNvSpPr/>
              <p:nvPr userDrawn="1"/>
            </p:nvSpPr>
            <p:spPr>
              <a:xfrm rot="10800000">
                <a:off x="10474232" y="5838668"/>
                <a:ext cx="1523845" cy="57600"/>
              </a:xfrm>
              <a:prstGeom prst="rect">
                <a:avLst/>
              </a:prstGeom>
              <a:gradFill flip="none" rotWithShape="1">
                <a:gsLst>
                  <a:gs pos="0">
                    <a:srgbClr val="00AEEF"/>
                  </a:gs>
                  <a:gs pos="78000">
                    <a:schemeClr val="bg1"/>
                  </a:gs>
                </a:gsLst>
                <a:lin ang="108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t"/>
              <a:lstStyle/>
              <a:p>
                <a:endParaRPr lang="en-US"/>
              </a:p>
            </p:txBody>
          </p:sp>
          <p:sp>
            <p:nvSpPr>
              <p:cNvPr id="28" name="Bar"/>
              <p:cNvSpPr/>
              <p:nvPr userDrawn="1"/>
            </p:nvSpPr>
            <p:spPr>
              <a:xfrm rot="10800000">
                <a:off x="10583964" y="5720696"/>
                <a:ext cx="1414113" cy="57600"/>
              </a:xfrm>
              <a:prstGeom prst="rect">
                <a:avLst/>
              </a:prstGeom>
              <a:gradFill flip="none" rotWithShape="1">
                <a:gsLst>
                  <a:gs pos="0">
                    <a:srgbClr val="00AEEF"/>
                  </a:gs>
                  <a:gs pos="86000">
                    <a:schemeClr val="bg1"/>
                  </a:gs>
                </a:gsLst>
                <a:lin ang="108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t"/>
              <a:lstStyle/>
              <a:p>
                <a:endParaRPr lang="en-US"/>
              </a:p>
            </p:txBody>
          </p:sp>
          <p:sp>
            <p:nvSpPr>
              <p:cNvPr id="29" name="Bar"/>
              <p:cNvSpPr/>
              <p:nvPr userDrawn="1"/>
            </p:nvSpPr>
            <p:spPr>
              <a:xfrm rot="10800000">
                <a:off x="10704668" y="5602724"/>
                <a:ext cx="1293409" cy="57600"/>
              </a:xfrm>
              <a:prstGeom prst="rect">
                <a:avLst/>
              </a:prstGeom>
              <a:gradFill flip="none" rotWithShape="1">
                <a:gsLst>
                  <a:gs pos="0">
                    <a:srgbClr val="00AEEF"/>
                  </a:gs>
                  <a:gs pos="85000">
                    <a:schemeClr val="bg1"/>
                  </a:gs>
                </a:gsLst>
                <a:lin ang="108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t"/>
              <a:lstStyle/>
              <a:p>
                <a:endParaRPr lang="en-US"/>
              </a:p>
            </p:txBody>
          </p:sp>
          <p:sp>
            <p:nvSpPr>
              <p:cNvPr id="30" name="Bar"/>
              <p:cNvSpPr/>
              <p:nvPr userDrawn="1"/>
            </p:nvSpPr>
            <p:spPr>
              <a:xfrm rot="10800000">
                <a:off x="10830859" y="5484752"/>
                <a:ext cx="1167218" cy="57600"/>
              </a:xfrm>
              <a:prstGeom prst="rect">
                <a:avLst/>
              </a:prstGeom>
              <a:gradFill flip="none" rotWithShape="1">
                <a:gsLst>
                  <a:gs pos="0">
                    <a:srgbClr val="00AEEF"/>
                  </a:gs>
                  <a:gs pos="96000">
                    <a:schemeClr val="bg1"/>
                  </a:gs>
                </a:gsLst>
                <a:lin ang="108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t"/>
              <a:lstStyle/>
              <a:p>
                <a:endParaRPr lang="en-US"/>
              </a:p>
            </p:txBody>
          </p:sp>
        </p:grpSp>
        <p:sp>
          <p:nvSpPr>
            <p:cNvPr id="31" name="Isosceles Triangle"/>
            <p:cNvSpPr>
              <a:spLocks noChangeAspect="1"/>
            </p:cNvSpPr>
            <p:nvPr userDrawn="1"/>
          </p:nvSpPr>
          <p:spPr>
            <a:xfrm rot="10800000" flipH="1">
              <a:off x="224460" y="258641"/>
              <a:ext cx="1157503" cy="1157503"/>
            </a:xfrm>
            <a:prstGeom prst="triangle">
              <a:avLst>
                <a:gd name="adj" fmla="val 0"/>
              </a:avLst>
            </a:prstGeom>
            <a:solidFill>
              <a:srgbClr val="00AE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pic>
          <p:nvPicPr>
            <p:cNvPr id="37" name="Logo"/>
            <p:cNvPicPr>
              <a:picLocks noChangeAspect="1"/>
            </p:cNvPicPr>
            <p:nvPr userDrawn="1"/>
          </p:nvPicPr>
          <p:blipFill>
            <a:blip r:embed="rId4" cstate="print">
              <a:biLevel thresh="25000"/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273473" y="316706"/>
              <a:ext cx="565970" cy="5630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xmlns="" val="16843702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50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/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Dark Blue Bar"/>
          <p:cNvGrpSpPr/>
          <p:nvPr userDrawn="1"/>
        </p:nvGrpSpPr>
        <p:grpSpPr>
          <a:xfrm>
            <a:off x="-4763" y="6680157"/>
            <a:ext cx="9817681" cy="180000"/>
            <a:chOff x="161879" y="6677776"/>
            <a:chExt cx="10401174" cy="180000"/>
          </a:xfrm>
        </p:grpSpPr>
        <p:sp>
          <p:nvSpPr>
            <p:cNvPr id="28" name="Dark Blue Bar"/>
            <p:cNvSpPr/>
            <p:nvPr userDrawn="1"/>
          </p:nvSpPr>
          <p:spPr>
            <a:xfrm>
              <a:off x="161879" y="6677776"/>
              <a:ext cx="10401174" cy="180000"/>
            </a:xfrm>
            <a:prstGeom prst="rect">
              <a:avLst/>
            </a:prstGeom>
            <a:solidFill>
              <a:srgbClr val="034EA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t"/>
            <a:lstStyle/>
            <a:p>
              <a:pPr algn="ctr"/>
              <a:endParaRPr lang="en-US" sz="1600" dirty="0" smtClean="0">
                <a:solidFill>
                  <a:srgbClr val="000000"/>
                </a:solidFill>
              </a:endParaRPr>
            </a:p>
          </p:txBody>
        </p:sp>
        <p:sp>
          <p:nvSpPr>
            <p:cNvPr id="7" name="Copyright"/>
            <p:cNvSpPr txBox="1"/>
            <p:nvPr userDrawn="1"/>
          </p:nvSpPr>
          <p:spPr>
            <a:xfrm>
              <a:off x="3814919" y="6703217"/>
              <a:ext cx="3095093" cy="128587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 rtl="1"/>
              <a:r>
                <a:rPr lang="fa-IR" sz="800" b="1" dirty="0" smtClean="0">
                  <a:solidFill>
                    <a:schemeClr val="bg1"/>
                  </a:solidFill>
                </a:rPr>
                <a:t>تمامی حقوق مادی و معنوی این اثر، متعلق به شرکت خدمات انفورماتیک است.</a:t>
              </a:r>
              <a:endParaRPr lang="en-US" sz="8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" name="Light Blue Bar"/>
          <p:cNvGrpSpPr/>
          <p:nvPr userDrawn="1"/>
        </p:nvGrpSpPr>
        <p:grpSpPr>
          <a:xfrm>
            <a:off x="-14289" y="6424886"/>
            <a:ext cx="9827207" cy="188828"/>
            <a:chOff x="159455" y="6470606"/>
            <a:chExt cx="10403599" cy="188828"/>
          </a:xfrm>
        </p:grpSpPr>
        <p:sp>
          <p:nvSpPr>
            <p:cNvPr id="32" name="Light Blue Bar"/>
            <p:cNvSpPr/>
            <p:nvPr userDrawn="1"/>
          </p:nvSpPr>
          <p:spPr>
            <a:xfrm>
              <a:off x="159455" y="6479434"/>
              <a:ext cx="10403599" cy="180000"/>
            </a:xfrm>
            <a:prstGeom prst="rect">
              <a:avLst/>
            </a:prstGeom>
            <a:solidFill>
              <a:srgbClr val="00AEE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t"/>
            <a:lstStyle/>
            <a:p>
              <a:pPr algn="ctr"/>
              <a:endParaRPr lang="en-US" sz="1600" dirty="0" smtClean="0">
                <a:solidFill>
                  <a:srgbClr val="000000"/>
                </a:solidFill>
              </a:endParaRPr>
            </a:p>
          </p:txBody>
        </p:sp>
        <p:sp>
          <p:nvSpPr>
            <p:cNvPr id="35" name="Cut 1"/>
            <p:cNvSpPr/>
            <p:nvPr userDrawn="1"/>
          </p:nvSpPr>
          <p:spPr>
            <a:xfrm>
              <a:off x="671507" y="6477150"/>
              <a:ext cx="914676" cy="1080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t"/>
            <a:lstStyle/>
            <a:p>
              <a:pPr algn="ctr"/>
              <a:endParaRPr lang="en-US" sz="1600" dirty="0" smtClean="0">
                <a:solidFill>
                  <a:srgbClr val="000000"/>
                </a:solidFill>
              </a:endParaRPr>
            </a:p>
          </p:txBody>
        </p:sp>
        <p:sp>
          <p:nvSpPr>
            <p:cNvPr id="36" name="Cut 2"/>
            <p:cNvSpPr/>
            <p:nvPr userDrawn="1"/>
          </p:nvSpPr>
          <p:spPr>
            <a:xfrm>
              <a:off x="3730058" y="6470800"/>
              <a:ext cx="686007" cy="1080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t"/>
            <a:lstStyle/>
            <a:p>
              <a:pPr algn="ctr"/>
              <a:endParaRPr lang="en-US" sz="1600" dirty="0" smtClean="0">
                <a:solidFill>
                  <a:srgbClr val="000000"/>
                </a:solidFill>
              </a:endParaRPr>
            </a:p>
          </p:txBody>
        </p:sp>
        <p:sp>
          <p:nvSpPr>
            <p:cNvPr id="38" name="Cut 3"/>
            <p:cNvSpPr/>
            <p:nvPr userDrawn="1"/>
          </p:nvSpPr>
          <p:spPr>
            <a:xfrm>
              <a:off x="5484389" y="6470800"/>
              <a:ext cx="686007" cy="1080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t"/>
            <a:lstStyle/>
            <a:p>
              <a:pPr algn="ctr"/>
              <a:endParaRPr lang="en-US" sz="1600" dirty="0" smtClean="0">
                <a:solidFill>
                  <a:srgbClr val="000000"/>
                </a:solidFill>
              </a:endParaRPr>
            </a:p>
          </p:txBody>
        </p:sp>
        <p:sp>
          <p:nvSpPr>
            <p:cNvPr id="41" name="Cut 4"/>
            <p:cNvSpPr/>
            <p:nvPr userDrawn="1"/>
          </p:nvSpPr>
          <p:spPr>
            <a:xfrm>
              <a:off x="8542656" y="6470800"/>
              <a:ext cx="686007" cy="1080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t"/>
            <a:lstStyle/>
            <a:p>
              <a:pPr algn="ctr"/>
              <a:endParaRPr lang="en-US" sz="1600" dirty="0" smtClean="0">
                <a:solidFill>
                  <a:srgbClr val="000000"/>
                </a:solidFill>
              </a:endParaRPr>
            </a:p>
          </p:txBody>
        </p:sp>
        <p:sp>
          <p:nvSpPr>
            <p:cNvPr id="40" name="Web Address"/>
            <p:cNvSpPr txBox="1"/>
            <p:nvPr userDrawn="1"/>
          </p:nvSpPr>
          <p:spPr>
            <a:xfrm>
              <a:off x="1786151" y="6476956"/>
              <a:ext cx="1724999" cy="177881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US" sz="1400" dirty="0" smtClean="0">
                  <a:solidFill>
                    <a:schemeClr val="bg1"/>
                  </a:solidFill>
                </a:rPr>
                <a:t>www.isc.co.ir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43" name="Doc Category"/>
            <p:cNvSpPr txBox="1"/>
            <p:nvPr userDrawn="1"/>
          </p:nvSpPr>
          <p:spPr>
            <a:xfrm>
              <a:off x="6346939" y="6470606"/>
              <a:ext cx="2003288" cy="17788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 rtl="1"/>
              <a:r>
                <a:rPr lang="fa-IR" sz="1000" b="1" dirty="0" smtClean="0">
                  <a:solidFill>
                    <a:schemeClr val="bg1"/>
                  </a:solidFill>
                </a:rPr>
                <a:t>طبقه‌بندی: عادی </a:t>
              </a:r>
              <a:endParaRPr lang="en-US" sz="1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4" name="Total Page No."/>
          <p:cNvSpPr/>
          <p:nvPr userDrawn="1"/>
        </p:nvSpPr>
        <p:spPr>
          <a:xfrm flipH="1">
            <a:off x="474706" y="6319393"/>
            <a:ext cx="432000" cy="216000"/>
          </a:xfrm>
          <a:prstGeom prst="rect">
            <a:avLst/>
          </a:prstGeom>
          <a:noFill/>
          <a:ln w="19050" cap="flat" cmpd="sng" algn="ctr">
            <a:noFill/>
            <a:prstDash val="solid"/>
          </a:ln>
          <a:effectLst/>
        </p:spPr>
        <p:txBody>
          <a:bodyPr lIns="36000" tIns="36000" rIns="36000" bIns="3600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a-IR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j-cs"/>
              </a:rPr>
              <a:t>160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j-cs"/>
            </a:endParaRPr>
          </a:p>
        </p:txBody>
      </p:sp>
      <p:cxnSp>
        <p:nvCxnSpPr>
          <p:cNvPr id="13" name="Devider"/>
          <p:cNvCxnSpPr/>
          <p:nvPr userDrawn="1"/>
        </p:nvCxnSpPr>
        <p:spPr>
          <a:xfrm>
            <a:off x="905214" y="6339598"/>
            <a:ext cx="0" cy="180000"/>
          </a:xfrm>
          <a:prstGeom prst="line">
            <a:avLst/>
          </a:prstGeom>
          <a:ln>
            <a:solidFill>
              <a:srgbClr val="034E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Page No. Code"/>
          <p:cNvSpPr/>
          <p:nvPr userDrawn="1"/>
        </p:nvSpPr>
        <p:spPr>
          <a:xfrm>
            <a:off x="903722" y="6319393"/>
            <a:ext cx="432000" cy="216000"/>
          </a:xfrm>
          <a:prstGeom prst="rect">
            <a:avLst/>
          </a:prstGeom>
        </p:spPr>
        <p:txBody>
          <a:bodyPr wrap="none" lIns="36000" tIns="36000" rIns="36000" bIns="3600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8F85ADB8-2A0F-47B3-B367-A0CD35F996A2}" type="slidenum">
              <a:rPr lang="fa-IR" sz="1800" b="1" smtClean="0">
                <a:solidFill>
                  <a:srgbClr val="000000"/>
                </a:solidFill>
                <a:effectLst/>
                <a:cs typeface="B Nazanin" pitchFamily="2" charset="-78"/>
              </a:rPr>
              <a:pPr algn="ctr"/>
              <a:t>‹#›</a:t>
            </a:fld>
            <a:endParaRPr lang="en-US" sz="1400" b="1" dirty="0">
              <a:solidFill>
                <a:srgbClr val="000000"/>
              </a:solidFill>
              <a:effectLst/>
            </a:endParaRPr>
          </a:p>
        </p:txBody>
      </p:sp>
      <p:pic>
        <p:nvPicPr>
          <p:cNvPr id="6" name="Logo"/>
          <p:cNvPicPr>
            <a:picLocks noChangeAspect="1"/>
          </p:cNvPicPr>
          <p:nvPr userDrawn="1"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518" r="1650" b="3907"/>
          <a:stretch/>
        </p:blipFill>
        <p:spPr>
          <a:xfrm>
            <a:off x="9808655" y="6339598"/>
            <a:ext cx="2353183" cy="499352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xmlns="" val="34314556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5" r:id="rId1"/>
    <p:sldLayoutId id="2147483803" r:id="rId2"/>
    <p:sldLayoutId id="2147483800" r:id="rId3"/>
    <p:sldLayoutId id="2147483796" r:id="rId4"/>
    <p:sldLayoutId id="2147483797" r:id="rId5"/>
    <p:sldLayoutId id="2147483798" r:id="rId6"/>
    <p:sldLayoutId id="2147483806" r:id="rId7"/>
  </p:sldLayoutIdLst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rtl="1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65760" indent="-256032" algn="r" rtl="1" eaLnBrk="1" latinLnBrk="0" hangingPunct="1">
        <a:spcBef>
          <a:spcPts val="300"/>
        </a:spcBef>
        <a:buClr>
          <a:schemeClr val="accent3"/>
        </a:buClr>
        <a:buFont typeface="Georgia"/>
        <a:buChar char="•"/>
        <a:defRPr kumimoji="0"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58368" indent="-246888" algn="r" rtl="1" eaLnBrk="1" latinLnBrk="0" hangingPunct="1">
        <a:spcBef>
          <a:spcPts val="300"/>
        </a:spcBef>
        <a:buClr>
          <a:schemeClr val="accent2"/>
        </a:buClr>
        <a:buFont typeface="Georgia"/>
        <a:buChar char="▫"/>
        <a:defRPr kumimoji="0" sz="2600" kern="1200">
          <a:solidFill>
            <a:schemeClr val="tx2"/>
          </a:solidFill>
          <a:latin typeface="+mn-lt"/>
          <a:ea typeface="+mn-ea"/>
          <a:cs typeface="+mn-cs"/>
        </a:defRPr>
      </a:lvl2pPr>
      <a:lvl3pPr marL="923544" indent="-219456" algn="r" rtl="1" eaLnBrk="1" latinLnBrk="0" hangingPunct="1">
        <a:spcBef>
          <a:spcPts val="300"/>
        </a:spcBef>
        <a:buClr>
          <a:schemeClr val="accent1"/>
        </a:buClr>
        <a:buFont typeface="Wingdings 2" panose="05020102010507070707" pitchFamily="18" charset="2"/>
        <a:buChar char=""/>
        <a:defRPr kumimoji="0" sz="2400" kern="1200">
          <a:solidFill>
            <a:schemeClr val="tx2"/>
          </a:solidFill>
          <a:latin typeface="+mn-lt"/>
          <a:ea typeface="+mn-ea"/>
          <a:cs typeface="+mn-cs"/>
        </a:defRPr>
      </a:lvl3pPr>
      <a:lvl4pPr marL="1179576" indent="-201168" algn="r" rtl="1" eaLnBrk="1" latinLnBrk="0" hangingPunct="1">
        <a:spcBef>
          <a:spcPts val="300"/>
        </a:spcBef>
        <a:buClr>
          <a:schemeClr val="accent1"/>
        </a:buClr>
        <a:buFont typeface="Wingdings 2" panose="05020102010507070707" pitchFamily="18" charset="2"/>
        <a:buChar char=""/>
        <a:defRPr kumimoji="0" sz="2200" kern="1200">
          <a:solidFill>
            <a:schemeClr val="tx2"/>
          </a:solidFill>
          <a:latin typeface="+mn-lt"/>
          <a:ea typeface="+mn-ea"/>
          <a:cs typeface="+mn-cs"/>
        </a:defRPr>
      </a:lvl4pPr>
      <a:lvl5pPr marL="1389888" indent="-182880" algn="r" rtl="1" eaLnBrk="1" latinLnBrk="0" hangingPunct="1">
        <a:spcBef>
          <a:spcPts val="300"/>
        </a:spcBef>
        <a:buClr>
          <a:schemeClr val="accent1"/>
        </a:buClr>
        <a:buFont typeface="Wingdings 2" panose="05020102010507070707" pitchFamily="18" charset="2"/>
        <a:buChar char=""/>
        <a:defRPr kumimoji="0"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1609344" indent="-182880" algn="r" rtl="1" eaLnBrk="1" latinLnBrk="0" hangingPunct="1">
        <a:spcBef>
          <a:spcPts val="300"/>
        </a:spcBef>
        <a:buClr>
          <a:schemeClr val="accent1"/>
        </a:buClr>
        <a:buFont typeface="Wingdings 2" panose="05020102010507070707" pitchFamily="18" charset="2"/>
        <a:buChar char=""/>
        <a:defRPr kumimoji="0" sz="1800" kern="1200">
          <a:solidFill>
            <a:schemeClr val="tx2"/>
          </a:solidFill>
          <a:latin typeface="+mn-lt"/>
          <a:ea typeface="+mn-ea"/>
          <a:cs typeface="+mn-cs"/>
        </a:defRPr>
      </a:lvl6pPr>
      <a:lvl7pPr marL="1828800" indent="-182880" algn="r" rtl="1" eaLnBrk="1" latinLnBrk="0" hangingPunct="1">
        <a:spcBef>
          <a:spcPts val="300"/>
        </a:spcBef>
        <a:buClr>
          <a:schemeClr val="accent1"/>
        </a:buClr>
        <a:buFont typeface="Wingdings 2" panose="05020102010507070707" pitchFamily="18" charset="2"/>
        <a:buChar char="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2029968" indent="-182880" algn="r" rtl="1" eaLnBrk="1" latinLnBrk="0" hangingPunct="1">
        <a:spcBef>
          <a:spcPts val="300"/>
        </a:spcBef>
        <a:buClr>
          <a:schemeClr val="accent1"/>
        </a:buClr>
        <a:buFont typeface="Wingdings 2" panose="05020102010507070707" pitchFamily="18" charset="2"/>
        <a:buChar char=""/>
        <a:defRPr kumimoji="0" sz="1500" kern="1200">
          <a:solidFill>
            <a:schemeClr val="tx2"/>
          </a:solidFill>
          <a:latin typeface="+mn-lt"/>
          <a:ea typeface="+mn-ea"/>
          <a:cs typeface="+mn-cs"/>
        </a:defRPr>
      </a:lvl8pPr>
      <a:lvl9pPr marL="2240280" indent="-182880" algn="r" rtl="1" eaLnBrk="1" latinLnBrk="0" hangingPunct="1">
        <a:spcBef>
          <a:spcPts val="300"/>
        </a:spcBef>
        <a:buClr>
          <a:schemeClr val="accent1"/>
        </a:buClr>
        <a:buFont typeface="Wingdings 2" panose="05020102010507070707" pitchFamily="18" charset="2"/>
        <a:buChar char="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pos="3840">
          <p15:clr>
            <a:srgbClr val="F26B43"/>
          </p15:clr>
        </p15:guide>
        <p15:guide id="2" orient="horz" pos="4152">
          <p15:clr>
            <a:srgbClr val="F26B43"/>
          </p15:clr>
        </p15:guide>
        <p15:guide id="3" orient="horz" pos="218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5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5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5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5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5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5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5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jpeg"/><Relationship Id="rId1" Type="http://schemas.openxmlformats.org/officeDocument/2006/relationships/slideLayout" Target="../slideLayouts/slideLayout5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5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jpe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5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5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5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5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5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5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5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5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5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5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5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5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5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5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5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5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5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5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5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5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jpeg"/><Relationship Id="rId1" Type="http://schemas.openxmlformats.org/officeDocument/2006/relationships/slideLayout" Target="../slideLayouts/slideLayout5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5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jpeg"/><Relationship Id="rId1" Type="http://schemas.openxmlformats.org/officeDocument/2006/relationships/slideLayout" Target="../slideLayouts/slideLayout5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5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jpeg"/><Relationship Id="rId1" Type="http://schemas.openxmlformats.org/officeDocument/2006/relationships/slideLayout" Target="../slideLayouts/slideLayout5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5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5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5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5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5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jpeg"/><Relationship Id="rId1" Type="http://schemas.openxmlformats.org/officeDocument/2006/relationships/slideLayout" Target="../slideLayouts/slideLayout5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5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5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5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1.jpeg"/><Relationship Id="rId4" Type="http://schemas.openxmlformats.org/officeDocument/2006/relationships/image" Target="../media/image70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5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5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5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5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5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5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5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5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5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5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5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5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5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5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5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5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smtClean="0"/>
              <a:t>Date: Feburary 2021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smtClean="0"/>
              <a:t>Category: Normal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Introduction, Application and Administration</a:t>
            </a:r>
            <a:endParaRPr lang="en-US" dirty="0"/>
          </a:p>
          <a:p>
            <a:r>
              <a:rPr lang="en-US" dirty="0" smtClean="0"/>
              <a:t>Apache Kafka</a:t>
            </a:r>
          </a:p>
        </p:txBody>
      </p:sp>
    </p:spTree>
    <p:extLst>
      <p:ext uri="{BB962C8B-B14F-4D97-AF65-F5344CB8AC3E}">
        <p14:creationId xmlns:p14="http://schemas.microsoft.com/office/powerpoint/2010/main" xmlns="" val="12243226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3200" dirty="0" smtClean="0"/>
              <a:t>Kafka Client</a:t>
            </a:r>
            <a:endParaRPr lang="en-US" sz="3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875" y="981074"/>
            <a:ext cx="7267575" cy="5067301"/>
          </a:xfrm>
          <a:prstGeom prst="rect">
            <a:avLst/>
          </a:prstGeom>
        </p:spPr>
      </p:pic>
      <p:sp>
        <p:nvSpPr>
          <p:cNvPr id="4" name="Content Placeholder 1"/>
          <p:cNvSpPr txBox="1">
            <a:spLocks/>
          </p:cNvSpPr>
          <p:nvPr/>
        </p:nvSpPr>
        <p:spPr>
          <a:xfrm>
            <a:off x="219018" y="857251"/>
            <a:ext cx="4114857" cy="5295899"/>
          </a:xfrm>
          <a:prstGeom prst="rect">
            <a:avLst/>
          </a:prstGeom>
        </p:spPr>
        <p:txBody>
          <a:bodyPr/>
          <a:lstStyle>
            <a:lvl1pPr marL="365760" indent="-256032" algn="r" rtl="1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•"/>
              <a:defRPr kumimoji="0"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58368" indent="-246888" algn="r" rtl="1" eaLnBrk="1" latinLnBrk="0" hangingPunct="1">
              <a:spcBef>
                <a:spcPts val="300"/>
              </a:spcBef>
              <a:buClr>
                <a:schemeClr val="accent2"/>
              </a:buClr>
              <a:buFont typeface="Georgia"/>
              <a:buChar char="▫"/>
              <a:defRPr kumimoji="0" sz="2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23544" indent="-219456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79576" indent="-201168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89888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609344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28800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029968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5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240280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rtl="0"/>
            <a:r>
              <a:rPr lang="en-US" sz="2000" dirty="0" smtClean="0">
                <a:solidFill>
                  <a:srgbClr val="000000"/>
                </a:solidFill>
                <a:cs typeface="B Nazanin" panose="00000400000000000000" pitchFamily="2" charset="-78"/>
              </a:rPr>
              <a:t>Java</a:t>
            </a:r>
          </a:p>
          <a:p>
            <a:pPr algn="l" rtl="0"/>
            <a:r>
              <a:rPr lang="en-US" sz="2000" dirty="0" smtClean="0">
                <a:solidFill>
                  <a:srgbClr val="000000"/>
                </a:solidFill>
                <a:cs typeface="B Nazanin" panose="00000400000000000000" pitchFamily="2" charset="-78"/>
              </a:rPr>
              <a:t>Scala</a:t>
            </a:r>
          </a:p>
          <a:p>
            <a:pPr algn="l" rtl="0"/>
            <a:r>
              <a:rPr lang="en-US" sz="2000" dirty="0" smtClean="0">
                <a:solidFill>
                  <a:srgbClr val="000000"/>
                </a:solidFill>
                <a:cs typeface="B Nazanin" panose="00000400000000000000" pitchFamily="2" charset="-78"/>
              </a:rPr>
              <a:t>C/C++</a:t>
            </a:r>
          </a:p>
          <a:p>
            <a:pPr algn="l" rtl="0"/>
            <a:r>
              <a:rPr lang="en-US" sz="2000" dirty="0" smtClean="0">
                <a:solidFill>
                  <a:srgbClr val="000000"/>
                </a:solidFill>
                <a:cs typeface="B Nazanin" panose="00000400000000000000" pitchFamily="2" charset="-78"/>
              </a:rPr>
              <a:t>Python</a:t>
            </a:r>
          </a:p>
          <a:p>
            <a:pPr algn="l" rtl="0"/>
            <a:r>
              <a:rPr lang="en-US" sz="2000" dirty="0" smtClean="0">
                <a:solidFill>
                  <a:srgbClr val="000000"/>
                </a:solidFill>
                <a:cs typeface="B Nazanin" panose="00000400000000000000" pitchFamily="2" charset="-78"/>
              </a:rPr>
              <a:t>Go (AKA </a:t>
            </a:r>
            <a:r>
              <a:rPr lang="en-US" sz="2000" dirty="0" err="1" smtClean="0">
                <a:solidFill>
                  <a:srgbClr val="000000"/>
                </a:solidFill>
                <a:cs typeface="B Nazanin" panose="00000400000000000000" pitchFamily="2" charset="-78"/>
              </a:rPr>
              <a:t>golang</a:t>
            </a:r>
            <a:r>
              <a:rPr lang="en-US" sz="2000" dirty="0" smtClean="0">
                <a:solidFill>
                  <a:srgbClr val="000000"/>
                </a:solidFill>
                <a:cs typeface="B Nazanin" panose="00000400000000000000" pitchFamily="2" charset="-78"/>
              </a:rPr>
              <a:t>)</a:t>
            </a:r>
          </a:p>
          <a:p>
            <a:pPr algn="l" rtl="0"/>
            <a:r>
              <a:rPr lang="en-US" sz="2000" dirty="0" err="1" smtClean="0">
                <a:solidFill>
                  <a:srgbClr val="000000"/>
                </a:solidFill>
                <a:cs typeface="B Nazanin" panose="00000400000000000000" pitchFamily="2" charset="-78"/>
              </a:rPr>
              <a:t>Erlang</a:t>
            </a:r>
            <a:endParaRPr lang="en-US" sz="2000" dirty="0" smtClean="0">
              <a:solidFill>
                <a:srgbClr val="000000"/>
              </a:solidFill>
              <a:cs typeface="B Nazanin" panose="00000400000000000000" pitchFamily="2" charset="-78"/>
            </a:endParaRPr>
          </a:p>
          <a:p>
            <a:pPr algn="l" rtl="0"/>
            <a:r>
              <a:rPr lang="en-US" sz="2000" dirty="0" smtClean="0">
                <a:solidFill>
                  <a:srgbClr val="000000"/>
                </a:solidFill>
                <a:cs typeface="B Nazanin" panose="00000400000000000000" pitchFamily="2" charset="-78"/>
              </a:rPr>
              <a:t>.NET</a:t>
            </a:r>
          </a:p>
          <a:p>
            <a:pPr algn="l" rtl="0"/>
            <a:r>
              <a:rPr lang="en-US" sz="2000" dirty="0" err="1" smtClean="0">
                <a:solidFill>
                  <a:srgbClr val="000000"/>
                </a:solidFill>
                <a:cs typeface="B Nazanin" panose="00000400000000000000" pitchFamily="2" charset="-78"/>
              </a:rPr>
              <a:t>Clojure</a:t>
            </a:r>
            <a:endParaRPr lang="en-US" sz="2000" dirty="0" smtClean="0">
              <a:solidFill>
                <a:srgbClr val="000000"/>
              </a:solidFill>
              <a:cs typeface="B Nazanin" panose="00000400000000000000" pitchFamily="2" charset="-78"/>
            </a:endParaRPr>
          </a:p>
          <a:p>
            <a:pPr algn="l" rtl="0"/>
            <a:r>
              <a:rPr lang="en-US" sz="2000" dirty="0" smtClean="0">
                <a:solidFill>
                  <a:srgbClr val="000000"/>
                </a:solidFill>
                <a:cs typeface="B Nazanin" panose="00000400000000000000" pitchFamily="2" charset="-78"/>
              </a:rPr>
              <a:t>Ruby</a:t>
            </a:r>
          </a:p>
          <a:p>
            <a:pPr algn="l" rtl="0"/>
            <a:r>
              <a:rPr lang="en-US" sz="2000" dirty="0" smtClean="0">
                <a:solidFill>
                  <a:srgbClr val="000000"/>
                </a:solidFill>
                <a:cs typeface="B Nazanin" panose="00000400000000000000" pitchFamily="2" charset="-78"/>
              </a:rPr>
              <a:t>Node.js</a:t>
            </a:r>
          </a:p>
          <a:p>
            <a:pPr algn="l" rtl="0"/>
            <a:r>
              <a:rPr lang="en-US" sz="2000" dirty="0" smtClean="0">
                <a:solidFill>
                  <a:srgbClr val="000000"/>
                </a:solidFill>
                <a:cs typeface="B Nazanin" panose="00000400000000000000" pitchFamily="2" charset="-78"/>
              </a:rPr>
              <a:t>Proxy( Http Rest)</a:t>
            </a:r>
          </a:p>
          <a:p>
            <a:pPr algn="l" rtl="0"/>
            <a:r>
              <a:rPr lang="en-US" sz="2000" dirty="0" smtClean="0">
                <a:solidFill>
                  <a:srgbClr val="000000"/>
                </a:solidFill>
                <a:cs typeface="B Nazanin" panose="00000400000000000000" pitchFamily="2" charset="-78"/>
              </a:rPr>
              <a:t>Perl</a:t>
            </a:r>
          </a:p>
          <a:p>
            <a:pPr algn="l" rtl="0"/>
            <a:r>
              <a:rPr lang="en-US" sz="2000" dirty="0" smtClean="0">
                <a:solidFill>
                  <a:srgbClr val="000000"/>
                </a:solidFill>
                <a:cs typeface="B Nazanin" panose="00000400000000000000" pitchFamily="2" charset="-78"/>
              </a:rPr>
              <a:t>Rust</a:t>
            </a:r>
          </a:p>
          <a:p>
            <a:pPr algn="l" rtl="0"/>
            <a:r>
              <a:rPr lang="en-US" sz="2000" dirty="0" smtClean="0">
                <a:solidFill>
                  <a:srgbClr val="000000"/>
                </a:solidFill>
                <a:cs typeface="B Nazanin" panose="00000400000000000000" pitchFamily="2" charset="-78"/>
              </a:rPr>
              <a:t>Swift</a:t>
            </a:r>
          </a:p>
          <a:p>
            <a:pPr algn="l" rtl="0"/>
            <a:r>
              <a:rPr lang="en-US" sz="2000" dirty="0" smtClean="0">
                <a:solidFill>
                  <a:srgbClr val="000000"/>
                </a:solidFill>
                <a:cs typeface="B Nazanin" panose="00000400000000000000" pitchFamily="2" charset="-78"/>
              </a:rPr>
              <a:t>PHP</a:t>
            </a:r>
          </a:p>
        </p:txBody>
      </p:sp>
    </p:spTree>
    <p:extLst>
      <p:ext uri="{BB962C8B-B14F-4D97-AF65-F5344CB8AC3E}">
        <p14:creationId xmlns:p14="http://schemas.microsoft.com/office/powerpoint/2010/main" xmlns="" val="14043494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3200" dirty="0"/>
              <a:t>Join Group Request</a:t>
            </a:r>
          </a:p>
        </p:txBody>
      </p:sp>
      <p:pic>
        <p:nvPicPr>
          <p:cNvPr id="1026" name="Picture 2" descr="https://miro.medium.com/max/1265/1*IVSc0QCUWvLdMgRh6AJZMg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149675" y="758537"/>
            <a:ext cx="9635490" cy="537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2508877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3200" dirty="0"/>
              <a:t>Join Group Response</a:t>
            </a:r>
          </a:p>
        </p:txBody>
      </p:sp>
      <p:pic>
        <p:nvPicPr>
          <p:cNvPr id="2050" name="Picture 2" descr="https://miro.medium.com/max/1266/1*pdX1HDdqXuQmeflEKfAuKg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077249" y="831171"/>
            <a:ext cx="9646920" cy="5406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5291218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3200" dirty="0"/>
              <a:t>Sync Group Request</a:t>
            </a:r>
          </a:p>
        </p:txBody>
      </p:sp>
      <p:pic>
        <p:nvPicPr>
          <p:cNvPr id="3074" name="Picture 2" descr="https://miro.medium.com/max/1388/1*wrbDRLKlVcoage9D-l4lZA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196722" y="871379"/>
            <a:ext cx="9691688" cy="5008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0999716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3200" dirty="0"/>
              <a:t>Sync Group Response</a:t>
            </a:r>
          </a:p>
        </p:txBody>
      </p:sp>
      <p:pic>
        <p:nvPicPr>
          <p:cNvPr id="4098" name="Picture 2" descr="https://miro.medium.com/max/1440/1*VHHv3hbP38HBwj1XRG55Vg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71509" y="841973"/>
            <a:ext cx="10058400" cy="5278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7304175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3200" dirty="0"/>
              <a:t>Heartbeat</a:t>
            </a:r>
          </a:p>
        </p:txBody>
      </p:sp>
      <p:pic>
        <p:nvPicPr>
          <p:cNvPr id="5122" name="Picture 2" descr="https://miro.medium.com/max/1260/1*_J8QWZjLIXUhyP9JojP-_Q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500159" y="870264"/>
            <a:ext cx="8801100" cy="4987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0595622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3200" dirty="0"/>
              <a:t>Consumer — Rebalance Protocol — </a:t>
            </a:r>
            <a:r>
              <a:rPr lang="en-US" sz="3200" dirty="0" smtClean="0"/>
              <a:t>Leave Group</a:t>
            </a:r>
            <a:endParaRPr lang="en-US" sz="3200" dirty="0"/>
          </a:p>
        </p:txBody>
      </p:sp>
      <p:pic>
        <p:nvPicPr>
          <p:cNvPr id="6146" name="Picture 2" descr="https://miro.medium.com/max/1137/1*wpfOKvAVTmbZL9b8AFLbxQ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173041" y="950615"/>
            <a:ext cx="7941945" cy="5102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9191749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3200" dirty="0"/>
              <a:t>Consumer — Rebalance Protocol — Rejoin</a:t>
            </a:r>
          </a:p>
        </p:txBody>
      </p:sp>
      <p:pic>
        <p:nvPicPr>
          <p:cNvPr id="7170" name="Picture 2" descr="https://miro.medium.com/max/1112/1*Gl7z-bJy3Ml-AnVK0ZR2-g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391780" y="865376"/>
            <a:ext cx="7763828" cy="5144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6555077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3200" dirty="0"/>
              <a:t>Consumer — Rebalance Protocol — Restart</a:t>
            </a:r>
          </a:p>
        </p:txBody>
      </p:sp>
      <p:pic>
        <p:nvPicPr>
          <p:cNvPr id="8194" name="Picture 2" descr="https://miro.medium.com/max/1106/1*PlGTNWZd76uTcW1_s6MRAg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473261" y="868417"/>
            <a:ext cx="7721918" cy="5207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3535744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3200" dirty="0"/>
              <a:t>Consumer — Rebalance Protocol — Timeout</a:t>
            </a:r>
          </a:p>
        </p:txBody>
      </p:sp>
      <p:pic>
        <p:nvPicPr>
          <p:cNvPr id="9218" name="Picture 2" descr="https://miro.medium.com/max/1011/1*XRc7tec5WJjTPI578Kdreg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527582" y="921706"/>
            <a:ext cx="7061835" cy="4924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1581012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3200" dirty="0"/>
              <a:t>Static Membership</a:t>
            </a:r>
          </a:p>
        </p:txBody>
      </p:sp>
      <p:pic>
        <p:nvPicPr>
          <p:cNvPr id="10242" name="Picture 2" descr="https://miro.medium.com/max/1283/1*4NQGi1BGBGVjEwiYppj4hg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828771" y="1063782"/>
            <a:ext cx="8143875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0583667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2 - Primary Elements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8151456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3200" dirty="0"/>
              <a:t>Static Membership - Restarting or Killed due to transient failure</a:t>
            </a:r>
          </a:p>
        </p:txBody>
      </p:sp>
      <p:pic>
        <p:nvPicPr>
          <p:cNvPr id="11266" name="Picture 2" descr="https://miro.medium.com/max/1133/1*dzIwSsS8r999optzj9x8cQ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609064" y="1037737"/>
            <a:ext cx="7191375" cy="4791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5148041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3200" dirty="0"/>
              <a:t>Incremental Cooperative Rebalancing</a:t>
            </a:r>
          </a:p>
        </p:txBody>
      </p:sp>
      <p:sp>
        <p:nvSpPr>
          <p:cNvPr id="3" name="Rectangle 2"/>
          <p:cNvSpPr/>
          <p:nvPr/>
        </p:nvSpPr>
        <p:spPr>
          <a:xfrm>
            <a:off x="381000" y="805865"/>
            <a:ext cx="11442700" cy="47397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SzPts val="1000"/>
              <a:tabLst>
                <a:tab pos="457200" algn="l"/>
              </a:tabLst>
            </a:pPr>
            <a:r>
              <a:rPr lang="en-US" sz="2800" b="1" dirty="0" smtClean="0">
                <a:solidFill>
                  <a:srgbClr val="000000"/>
                </a:solidFill>
                <a:cs typeface="B Nazanin" panose="00000400000000000000" pitchFamily="2" charset="-78"/>
              </a:rPr>
              <a:t>*	New </a:t>
            </a:r>
            <a:r>
              <a:rPr lang="en-US" sz="2800" b="1" dirty="0">
                <a:solidFill>
                  <a:srgbClr val="000000"/>
                </a:solidFill>
                <a:cs typeface="B Nazanin" panose="00000400000000000000" pitchFamily="2" charset="-78"/>
              </a:rPr>
              <a:t>embedded protocols </a:t>
            </a:r>
            <a:endParaRPr lang="en-US" sz="2800" b="1" dirty="0" smtClean="0">
              <a:solidFill>
                <a:srgbClr val="000000"/>
              </a:solidFill>
              <a:cs typeface="B Nazanin" panose="00000400000000000000" pitchFamily="2" charset="-78"/>
            </a:endParaRPr>
          </a:p>
          <a:p>
            <a:pPr lvl="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SzPts val="1000"/>
              <a:tabLst>
                <a:tab pos="457200" algn="l"/>
              </a:tabLst>
            </a:pPr>
            <a:r>
              <a:rPr lang="en-US" sz="2800" b="1" dirty="0" smtClean="0">
                <a:solidFill>
                  <a:srgbClr val="000000"/>
                </a:solidFill>
                <a:cs typeface="B Nazanin" panose="00000400000000000000" pitchFamily="2" charset="-78"/>
              </a:rPr>
              <a:t>*	Improve </a:t>
            </a:r>
            <a:r>
              <a:rPr lang="en-US" sz="2800" b="1" dirty="0">
                <a:solidFill>
                  <a:srgbClr val="000000"/>
                </a:solidFill>
                <a:cs typeface="B Nazanin" panose="00000400000000000000" pitchFamily="2" charset="-78"/>
              </a:rPr>
              <a:t>the resource availability of each member</a:t>
            </a:r>
          </a:p>
          <a:p>
            <a:pPr lvl="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SzPts val="1000"/>
              <a:tabLst>
                <a:tab pos="457200" algn="l"/>
              </a:tabLst>
            </a:pPr>
            <a:r>
              <a:rPr lang="en-US" sz="2800" b="1" dirty="0" smtClean="0">
                <a:solidFill>
                  <a:srgbClr val="000000"/>
                </a:solidFill>
                <a:cs typeface="B Nazanin" panose="00000400000000000000" pitchFamily="2" charset="-78"/>
              </a:rPr>
              <a:t>*	Minimizing </a:t>
            </a:r>
            <a:r>
              <a:rPr lang="en-US" sz="2800" b="1" dirty="0">
                <a:solidFill>
                  <a:srgbClr val="000000"/>
                </a:solidFill>
                <a:cs typeface="B Nazanin" panose="00000400000000000000" pitchFamily="2" charset="-78"/>
              </a:rPr>
              <a:t>stop-the-world </a:t>
            </a:r>
            <a:r>
              <a:rPr lang="en-US" sz="2800" b="1" dirty="0" smtClean="0">
                <a:solidFill>
                  <a:srgbClr val="000000"/>
                </a:solidFill>
                <a:cs typeface="B Nazanin" panose="00000400000000000000" pitchFamily="2" charset="-78"/>
              </a:rPr>
              <a:t>effect</a:t>
            </a:r>
          </a:p>
          <a:p>
            <a:pPr lvl="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SzPts val="1000"/>
              <a:tabLst>
                <a:tab pos="457200" algn="l"/>
              </a:tabLst>
            </a:pPr>
            <a:r>
              <a:rPr lang="en-US" sz="2800" b="1" dirty="0" smtClean="0">
                <a:solidFill>
                  <a:srgbClr val="000000"/>
                </a:solidFill>
                <a:cs typeface="B Nazanin" panose="00000400000000000000" pitchFamily="2" charset="-78"/>
              </a:rPr>
              <a:t>*	</a:t>
            </a:r>
            <a:r>
              <a:rPr lang="en-US" sz="2800" b="1" dirty="0">
                <a:solidFill>
                  <a:srgbClr val="000000"/>
                </a:solidFill>
                <a:cs typeface="B Nazanin" panose="00000400000000000000" pitchFamily="2" charset="-78"/>
              </a:rPr>
              <a:t>The basic idea behind </a:t>
            </a:r>
            <a:r>
              <a:rPr lang="en-US" sz="2800" b="1" dirty="0" smtClean="0">
                <a:solidFill>
                  <a:srgbClr val="000000"/>
                </a:solidFill>
                <a:cs typeface="B Nazanin" panose="00000400000000000000" pitchFamily="2" charset="-78"/>
              </a:rPr>
              <a:t>is </a:t>
            </a:r>
            <a:r>
              <a:rPr lang="en-US" sz="2800" b="1" dirty="0">
                <a:solidFill>
                  <a:srgbClr val="000000"/>
                </a:solidFill>
                <a:cs typeface="B Nazanin" panose="00000400000000000000" pitchFamily="2" charset="-78"/>
              </a:rPr>
              <a:t>perform rebalancing </a:t>
            </a:r>
          </a:p>
          <a:p>
            <a:pPr lvl="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SzPts val="1000"/>
              <a:tabLst>
                <a:tab pos="457200" algn="l"/>
              </a:tabLst>
            </a:pPr>
            <a:r>
              <a:rPr lang="en-US" sz="2800" b="1" dirty="0">
                <a:solidFill>
                  <a:srgbClr val="000000"/>
                </a:solidFill>
                <a:cs typeface="B Nazanin" panose="00000400000000000000" pitchFamily="2" charset="-78"/>
              </a:rPr>
              <a:t>	*	Incrementally </a:t>
            </a:r>
          </a:p>
          <a:p>
            <a:pPr lvl="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SzPts val="1000"/>
              <a:tabLst>
                <a:tab pos="457200" algn="l"/>
              </a:tabLst>
            </a:pPr>
            <a:r>
              <a:rPr lang="en-US" sz="2800" b="1" dirty="0">
                <a:solidFill>
                  <a:srgbClr val="000000"/>
                </a:solidFill>
                <a:cs typeface="B Nazanin" panose="00000400000000000000" pitchFamily="2" charset="-78"/>
              </a:rPr>
              <a:t>	*	In cooperation</a:t>
            </a:r>
          </a:p>
        </p:txBody>
      </p:sp>
    </p:spTree>
    <p:extLst>
      <p:ext uri="{BB962C8B-B14F-4D97-AF65-F5344CB8AC3E}">
        <p14:creationId xmlns:p14="http://schemas.microsoft.com/office/powerpoint/2010/main" xmlns="" val="38729363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3200" dirty="0" smtClean="0"/>
              <a:t>KIP - Rebalancing Protocols</a:t>
            </a:r>
            <a:endParaRPr lang="en-US" sz="3200" dirty="0"/>
          </a:p>
        </p:txBody>
      </p:sp>
      <p:sp>
        <p:nvSpPr>
          <p:cNvPr id="3" name="Rectangle 2"/>
          <p:cNvSpPr/>
          <p:nvPr/>
        </p:nvSpPr>
        <p:spPr>
          <a:xfrm>
            <a:off x="381000" y="805865"/>
            <a:ext cx="11451879" cy="52168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SzPts val="1000"/>
              <a:tabLst>
                <a:tab pos="457200" algn="l"/>
              </a:tabLst>
            </a:pPr>
            <a:r>
              <a:rPr lang="en-US" sz="2600" b="1" dirty="0" smtClean="0">
                <a:solidFill>
                  <a:srgbClr val="000000"/>
                </a:solidFill>
                <a:cs typeface="B Nazanin" panose="00000400000000000000" pitchFamily="2" charset="-78"/>
              </a:rPr>
              <a:t>*	</a:t>
            </a:r>
            <a:r>
              <a:rPr lang="en-US" sz="2600" b="1" dirty="0">
                <a:solidFill>
                  <a:srgbClr val="000000"/>
                </a:solidFill>
                <a:cs typeface="B Nazanin" panose="00000400000000000000" pitchFamily="2" charset="-78"/>
              </a:rPr>
              <a:t>KIP : Kafka Improvement Proposals</a:t>
            </a:r>
            <a:endParaRPr lang="en-US" sz="2600" b="1" dirty="0" smtClean="0">
              <a:solidFill>
                <a:srgbClr val="000000"/>
              </a:solidFill>
              <a:cs typeface="B Nazanin" panose="00000400000000000000" pitchFamily="2" charset="-78"/>
            </a:endParaRPr>
          </a:p>
          <a:p>
            <a:pPr lvl="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SzPts val="1000"/>
              <a:tabLst>
                <a:tab pos="457200" algn="l"/>
              </a:tabLst>
            </a:pPr>
            <a:r>
              <a:rPr lang="en-US" sz="2600" b="1" dirty="0" smtClean="0">
                <a:solidFill>
                  <a:srgbClr val="000000"/>
                </a:solidFill>
                <a:cs typeface="B Nazanin" panose="00000400000000000000" pitchFamily="2" charset="-78"/>
              </a:rPr>
              <a:t>*	KIP-345: Introduce </a:t>
            </a:r>
            <a:r>
              <a:rPr lang="en-US" sz="2600" b="1" dirty="0">
                <a:solidFill>
                  <a:srgbClr val="000000"/>
                </a:solidFill>
                <a:cs typeface="B Nazanin" panose="00000400000000000000" pitchFamily="2" charset="-78"/>
              </a:rPr>
              <a:t>static membership protocol to reduce consumer </a:t>
            </a:r>
            <a:r>
              <a:rPr lang="en-US" sz="2600" b="1" dirty="0" smtClean="0">
                <a:solidFill>
                  <a:srgbClr val="000000"/>
                </a:solidFill>
                <a:cs typeface="B Nazanin" panose="00000400000000000000" pitchFamily="2" charset="-78"/>
              </a:rPr>
              <a:t>rebalances</a:t>
            </a:r>
          </a:p>
          <a:p>
            <a:pPr lvl="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SzPts val="1000"/>
              <a:tabLst>
                <a:tab pos="457200" algn="l"/>
              </a:tabLst>
            </a:pPr>
            <a:r>
              <a:rPr lang="en-US" sz="2600" b="1" dirty="0" smtClean="0">
                <a:solidFill>
                  <a:srgbClr val="000000"/>
                </a:solidFill>
                <a:cs typeface="B Nazanin" panose="00000400000000000000" pitchFamily="2" charset="-78"/>
              </a:rPr>
              <a:t>	*	Released: 2.4.0</a:t>
            </a:r>
          </a:p>
          <a:p>
            <a:pPr lvl="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SzPts val="1000"/>
              <a:tabLst>
                <a:tab pos="457200" algn="l"/>
              </a:tabLst>
            </a:pPr>
            <a:r>
              <a:rPr lang="en-US" sz="2600" b="1" dirty="0">
                <a:solidFill>
                  <a:srgbClr val="000000"/>
                </a:solidFill>
                <a:cs typeface="B Nazanin" panose="00000400000000000000" pitchFamily="2" charset="-78"/>
              </a:rPr>
              <a:t>	</a:t>
            </a:r>
            <a:r>
              <a:rPr lang="en-US" sz="2600" b="1" dirty="0" smtClean="0">
                <a:solidFill>
                  <a:srgbClr val="000000"/>
                </a:solidFill>
                <a:cs typeface="B Nazanin" panose="00000400000000000000" pitchFamily="2" charset="-78"/>
              </a:rPr>
              <a:t>*	Last modified: Sep 09 2019</a:t>
            </a:r>
            <a:endParaRPr lang="en-US" sz="2600" b="1" dirty="0">
              <a:solidFill>
                <a:srgbClr val="000000"/>
              </a:solidFill>
              <a:cs typeface="B Nazanin" panose="00000400000000000000" pitchFamily="2" charset="-78"/>
            </a:endParaRPr>
          </a:p>
          <a:p>
            <a:pPr lvl="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SzPts val="1000"/>
              <a:tabLst>
                <a:tab pos="457200" algn="l"/>
              </a:tabLst>
            </a:pPr>
            <a:r>
              <a:rPr lang="en-US" sz="2600" b="1" dirty="0" smtClean="0">
                <a:solidFill>
                  <a:srgbClr val="000000"/>
                </a:solidFill>
                <a:cs typeface="B Nazanin" panose="00000400000000000000" pitchFamily="2" charset="-78"/>
              </a:rPr>
              <a:t>*	KIP-429</a:t>
            </a:r>
            <a:r>
              <a:rPr lang="en-US" sz="2600" b="1" dirty="0">
                <a:solidFill>
                  <a:srgbClr val="000000"/>
                </a:solidFill>
                <a:cs typeface="B Nazanin" panose="00000400000000000000" pitchFamily="2" charset="-78"/>
              </a:rPr>
              <a:t>: Kafka Consumer Incremental Rebalance </a:t>
            </a:r>
            <a:r>
              <a:rPr lang="en-US" sz="2600" b="1" dirty="0" smtClean="0">
                <a:solidFill>
                  <a:srgbClr val="000000"/>
                </a:solidFill>
                <a:cs typeface="B Nazanin" panose="00000400000000000000" pitchFamily="2" charset="-78"/>
              </a:rPr>
              <a:t>Protocol</a:t>
            </a:r>
          </a:p>
          <a:p>
            <a:pPr lvl="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SzPts val="1000"/>
              <a:tabLst>
                <a:tab pos="457200" algn="l"/>
              </a:tabLst>
            </a:pPr>
            <a:r>
              <a:rPr lang="en-US" sz="2600" b="1" dirty="0" smtClean="0">
                <a:solidFill>
                  <a:srgbClr val="000000"/>
                </a:solidFill>
                <a:cs typeface="B Nazanin" panose="00000400000000000000" pitchFamily="2" charset="-78"/>
              </a:rPr>
              <a:t>	*	Released: 2.4.0</a:t>
            </a:r>
          </a:p>
          <a:p>
            <a:pPr lvl="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SzPts val="1000"/>
              <a:tabLst>
                <a:tab pos="457200" algn="l"/>
              </a:tabLst>
            </a:pPr>
            <a:r>
              <a:rPr lang="en-US" sz="2600" b="1" dirty="0">
                <a:solidFill>
                  <a:srgbClr val="000000"/>
                </a:solidFill>
                <a:cs typeface="B Nazanin" panose="00000400000000000000" pitchFamily="2" charset="-78"/>
              </a:rPr>
              <a:t>	</a:t>
            </a:r>
            <a:r>
              <a:rPr lang="en-US" sz="2600" b="1" dirty="0" smtClean="0">
                <a:solidFill>
                  <a:srgbClr val="000000"/>
                </a:solidFill>
                <a:cs typeface="B Nazanin" panose="00000400000000000000" pitchFamily="2" charset="-78"/>
              </a:rPr>
              <a:t>*	Last modified: </a:t>
            </a:r>
            <a:r>
              <a:rPr lang="en-US" sz="2600" b="1" dirty="0">
                <a:solidFill>
                  <a:srgbClr val="000000"/>
                </a:solidFill>
                <a:cs typeface="B Nazanin" panose="00000400000000000000" pitchFamily="2" charset="-78"/>
              </a:rPr>
              <a:t>Mar 16 2021</a:t>
            </a:r>
          </a:p>
        </p:txBody>
      </p:sp>
    </p:spTree>
    <p:extLst>
      <p:ext uri="{BB962C8B-B14F-4D97-AF65-F5344CB8AC3E}">
        <p14:creationId xmlns:p14="http://schemas.microsoft.com/office/powerpoint/2010/main" xmlns="" val="34746581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3200" dirty="0"/>
              <a:t>The Partition Assignor Strategies</a:t>
            </a:r>
          </a:p>
        </p:txBody>
      </p:sp>
      <p:sp>
        <p:nvSpPr>
          <p:cNvPr id="3" name="Rectangle 2"/>
          <p:cNvSpPr/>
          <p:nvPr/>
        </p:nvSpPr>
        <p:spPr>
          <a:xfrm>
            <a:off x="381000" y="805865"/>
            <a:ext cx="11451879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ts val="600"/>
              </a:spcBef>
              <a:spcAft>
                <a:spcPts val="600"/>
              </a:spcAft>
              <a:buSzPts val="1000"/>
              <a:tabLst>
                <a:tab pos="457200" algn="l"/>
              </a:tabLst>
            </a:pPr>
            <a:r>
              <a:rPr lang="en-US" sz="2800" b="1" dirty="0" smtClean="0">
                <a:solidFill>
                  <a:srgbClr val="000000"/>
                </a:solidFill>
                <a:cs typeface="B Nazanin" panose="00000400000000000000" pitchFamily="2" charset="-78"/>
              </a:rPr>
              <a:t>*	</a:t>
            </a:r>
            <a:r>
              <a:rPr lang="en-US" sz="2400" b="1" dirty="0" smtClean="0">
                <a:solidFill>
                  <a:srgbClr val="000000"/>
                </a:solidFill>
                <a:cs typeface="B Nazanin" panose="00000400000000000000" pitchFamily="2" charset="-78"/>
              </a:rPr>
              <a:t>What is it?</a:t>
            </a:r>
          </a:p>
          <a:p>
            <a:pPr lvl="0">
              <a:spcBef>
                <a:spcPts val="600"/>
              </a:spcBef>
              <a:spcAft>
                <a:spcPts val="600"/>
              </a:spcAft>
              <a:buSzPts val="1000"/>
              <a:tabLst>
                <a:tab pos="457200" algn="l"/>
              </a:tabLst>
            </a:pPr>
            <a:r>
              <a:rPr lang="en-US" sz="2400" b="1" dirty="0">
                <a:solidFill>
                  <a:srgbClr val="000000"/>
                </a:solidFill>
                <a:cs typeface="B Nazanin" panose="00000400000000000000" pitchFamily="2" charset="-78"/>
              </a:rPr>
              <a:t>	</a:t>
            </a:r>
            <a:r>
              <a:rPr lang="en-US" sz="2400" b="1" dirty="0" smtClean="0">
                <a:solidFill>
                  <a:srgbClr val="000000"/>
                </a:solidFill>
                <a:cs typeface="B Nazanin" panose="00000400000000000000" pitchFamily="2" charset="-78"/>
              </a:rPr>
              <a:t>	Protocol </a:t>
            </a:r>
            <a:r>
              <a:rPr lang="en-US" sz="2400" b="1" dirty="0">
                <a:solidFill>
                  <a:srgbClr val="000000"/>
                </a:solidFill>
                <a:cs typeface="B Nazanin" panose="00000400000000000000" pitchFamily="2" charset="-78"/>
              </a:rPr>
              <a:t>to customize how partitions are assigned to the group members</a:t>
            </a:r>
            <a:r>
              <a:rPr lang="en-US" sz="2400" b="1" dirty="0" smtClean="0">
                <a:solidFill>
                  <a:srgbClr val="000000"/>
                </a:solidFill>
                <a:cs typeface="B Nazanin" panose="00000400000000000000" pitchFamily="2" charset="-78"/>
              </a:rPr>
              <a:t>.</a:t>
            </a:r>
            <a:endParaRPr lang="en-US" sz="2400" b="1" dirty="0">
              <a:solidFill>
                <a:srgbClr val="000000"/>
              </a:solidFill>
              <a:cs typeface="B Nazanin" panose="00000400000000000000" pitchFamily="2" charset="-78"/>
            </a:endParaRPr>
          </a:p>
          <a:p>
            <a:pPr lvl="0">
              <a:spcBef>
                <a:spcPts val="600"/>
              </a:spcBef>
              <a:spcAft>
                <a:spcPts val="600"/>
              </a:spcAft>
              <a:buSzPts val="1000"/>
              <a:tabLst>
                <a:tab pos="457200" algn="l"/>
              </a:tabLst>
            </a:pPr>
            <a:r>
              <a:rPr lang="en-US" sz="2400" b="1" dirty="0" smtClean="0">
                <a:solidFill>
                  <a:srgbClr val="000000"/>
                </a:solidFill>
                <a:cs typeface="B Nazanin" panose="00000400000000000000" pitchFamily="2" charset="-78"/>
              </a:rPr>
              <a:t>*	How to configure?</a:t>
            </a:r>
          </a:p>
          <a:p>
            <a:pPr lvl="0">
              <a:spcBef>
                <a:spcPts val="600"/>
              </a:spcBef>
              <a:spcAft>
                <a:spcPts val="600"/>
              </a:spcAft>
              <a:buSzPts val="1000"/>
              <a:tabLst>
                <a:tab pos="457200" algn="l"/>
              </a:tabLst>
            </a:pPr>
            <a:r>
              <a:rPr lang="en-US" sz="2400" b="1" dirty="0">
                <a:solidFill>
                  <a:srgbClr val="000000"/>
                </a:solidFill>
                <a:cs typeface="B Nazanin" panose="00000400000000000000" pitchFamily="2" charset="-78"/>
              </a:rPr>
              <a:t>	</a:t>
            </a:r>
            <a:r>
              <a:rPr lang="en-US" sz="2400" b="1" dirty="0" smtClean="0">
                <a:solidFill>
                  <a:srgbClr val="000000"/>
                </a:solidFill>
                <a:cs typeface="B Nazanin" panose="00000400000000000000" pitchFamily="2" charset="-78"/>
              </a:rPr>
              <a:t>	Configurable </a:t>
            </a:r>
            <a:r>
              <a:rPr lang="en-US" sz="2400" b="1" dirty="0">
                <a:solidFill>
                  <a:srgbClr val="000000"/>
                </a:solidFill>
                <a:cs typeface="B Nazanin" panose="00000400000000000000" pitchFamily="2" charset="-78"/>
              </a:rPr>
              <a:t>through the </a:t>
            </a:r>
            <a:r>
              <a:rPr lang="en-US" sz="2400" b="1" dirty="0" smtClean="0">
                <a:solidFill>
                  <a:srgbClr val="000000"/>
                </a:solidFill>
                <a:cs typeface="B Nazanin" panose="00000400000000000000" pitchFamily="2" charset="-78"/>
              </a:rPr>
              <a:t>consumer property </a:t>
            </a:r>
          </a:p>
          <a:p>
            <a:pPr lvl="0">
              <a:spcBef>
                <a:spcPts val="600"/>
              </a:spcBef>
              <a:spcAft>
                <a:spcPts val="600"/>
              </a:spcAft>
              <a:buSzPts val="1000"/>
              <a:tabLst>
                <a:tab pos="457200" algn="l"/>
              </a:tabLst>
            </a:pPr>
            <a:r>
              <a:rPr lang="en-US" sz="2400" b="1" dirty="0">
                <a:solidFill>
                  <a:srgbClr val="000000"/>
                </a:solidFill>
                <a:latin typeface="Courier New" panose="02070309020205020404" pitchFamily="49" charset="0"/>
                <a:cs typeface="B Nazanin" panose="00000400000000000000" pitchFamily="2" charset="-78"/>
              </a:rPr>
              <a:t>	</a:t>
            </a:r>
            <a:r>
              <a:rPr lang="en-US" sz="2400" b="1" dirty="0" smtClean="0">
                <a:solidFill>
                  <a:srgbClr val="000000"/>
                </a:solidFill>
                <a:latin typeface="Courier New" panose="02070309020205020404" pitchFamily="49" charset="0"/>
                <a:cs typeface="B Nazanin" panose="00000400000000000000" pitchFamily="2" charset="-78"/>
              </a:rPr>
              <a:t>		</a:t>
            </a:r>
            <a:r>
              <a:rPr lang="en-US" sz="2400" b="1" i="1" dirty="0" err="1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partition.assignment.strategy</a:t>
            </a:r>
            <a:endParaRPr lang="en-US" sz="2400" b="1" i="1" dirty="0" smtClean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>
              <a:spcBef>
                <a:spcPts val="600"/>
              </a:spcBef>
              <a:spcAft>
                <a:spcPts val="600"/>
              </a:spcAft>
              <a:buSzPts val="1000"/>
              <a:tabLst>
                <a:tab pos="457200" algn="l"/>
              </a:tabLst>
            </a:pPr>
            <a:r>
              <a:rPr lang="en-US" sz="2400" b="1" dirty="0">
                <a:solidFill>
                  <a:srgbClr val="000000"/>
                </a:solidFill>
                <a:cs typeface="B Nazanin" panose="00000400000000000000" pitchFamily="2" charset="-78"/>
              </a:rPr>
              <a:t>*</a:t>
            </a:r>
            <a:r>
              <a:rPr lang="en-US" sz="2400" b="1" i="1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400" b="1" dirty="0">
                <a:solidFill>
                  <a:srgbClr val="000000"/>
                </a:solidFill>
                <a:cs typeface="B Nazanin" panose="00000400000000000000" pitchFamily="2" charset="-78"/>
              </a:rPr>
              <a:t>Built-in</a:t>
            </a:r>
          </a:p>
          <a:p>
            <a:pPr lvl="0">
              <a:spcBef>
                <a:spcPts val="600"/>
              </a:spcBef>
              <a:spcAft>
                <a:spcPts val="600"/>
              </a:spcAft>
              <a:buSzPts val="1000"/>
              <a:tabLst>
                <a:tab pos="457200" algn="l"/>
              </a:tabLst>
            </a:pPr>
            <a:r>
              <a:rPr lang="en-US" sz="2400" b="1" dirty="0">
                <a:solidFill>
                  <a:srgbClr val="000000"/>
                </a:solidFill>
                <a:cs typeface="B Nazanin" panose="00000400000000000000" pitchFamily="2" charset="-78"/>
              </a:rPr>
              <a:t>	*	Range</a:t>
            </a:r>
          </a:p>
          <a:p>
            <a:pPr lvl="0">
              <a:spcBef>
                <a:spcPts val="600"/>
              </a:spcBef>
              <a:spcAft>
                <a:spcPts val="600"/>
              </a:spcAft>
              <a:buSzPts val="1000"/>
              <a:tabLst>
                <a:tab pos="457200" algn="l"/>
              </a:tabLst>
            </a:pPr>
            <a:r>
              <a:rPr lang="en-US" sz="2400" b="1" dirty="0">
                <a:solidFill>
                  <a:srgbClr val="000000"/>
                </a:solidFill>
                <a:cs typeface="B Nazanin" panose="00000400000000000000" pitchFamily="2" charset="-78"/>
              </a:rPr>
              <a:t>	*	</a:t>
            </a:r>
            <a:r>
              <a:rPr lang="en-US" sz="2400" b="1" dirty="0" err="1">
                <a:solidFill>
                  <a:srgbClr val="000000"/>
                </a:solidFill>
                <a:cs typeface="B Nazanin" panose="00000400000000000000" pitchFamily="2" charset="-78"/>
              </a:rPr>
              <a:t>RoundRobin</a:t>
            </a:r>
            <a:endParaRPr lang="en-US" sz="2400" b="1" dirty="0">
              <a:solidFill>
                <a:srgbClr val="000000"/>
              </a:solidFill>
              <a:cs typeface="B Nazanin" panose="00000400000000000000" pitchFamily="2" charset="-78"/>
            </a:endParaRPr>
          </a:p>
          <a:p>
            <a:pPr lvl="0">
              <a:spcBef>
                <a:spcPts val="600"/>
              </a:spcBef>
              <a:spcAft>
                <a:spcPts val="600"/>
              </a:spcAft>
              <a:buSzPts val="1000"/>
              <a:tabLst>
                <a:tab pos="457200" algn="l"/>
              </a:tabLst>
            </a:pPr>
            <a:r>
              <a:rPr lang="en-US" sz="2400" b="1" dirty="0">
                <a:solidFill>
                  <a:srgbClr val="000000"/>
                </a:solidFill>
                <a:cs typeface="B Nazanin" panose="00000400000000000000" pitchFamily="2" charset="-78"/>
              </a:rPr>
              <a:t>	*	</a:t>
            </a:r>
            <a:r>
              <a:rPr lang="en-US" sz="2400" b="1" dirty="0" err="1" smtClean="0">
                <a:solidFill>
                  <a:srgbClr val="000000"/>
                </a:solidFill>
                <a:cs typeface="B Nazanin" panose="00000400000000000000" pitchFamily="2" charset="-78"/>
              </a:rPr>
              <a:t>StickyAssignor</a:t>
            </a:r>
            <a:endParaRPr lang="en-US" sz="2800" b="1" dirty="0">
              <a:solidFill>
                <a:srgbClr val="000000"/>
              </a:solidFill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6255615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3200" dirty="0"/>
              <a:t>Specify a Partition Assignor - code snippet</a:t>
            </a:r>
          </a:p>
        </p:txBody>
      </p:sp>
      <p:sp>
        <p:nvSpPr>
          <p:cNvPr id="4" name="Rectangle 3"/>
          <p:cNvSpPr/>
          <p:nvPr/>
        </p:nvSpPr>
        <p:spPr>
          <a:xfrm>
            <a:off x="390053" y="805865"/>
            <a:ext cx="11451879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buSzPts val="1000"/>
              <a:tabLst>
                <a:tab pos="457200" algn="l"/>
              </a:tabLst>
            </a:pPr>
            <a:r>
              <a:rPr lang="en-US" sz="2600" b="1" i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Properties props = new Properties();</a:t>
            </a:r>
          </a:p>
          <a:p>
            <a:pPr lvl="0">
              <a:lnSpc>
                <a:spcPct val="150000"/>
              </a:lnSpc>
              <a:buSzPts val="1000"/>
              <a:tabLst>
                <a:tab pos="457200" algn="l"/>
              </a:tabLst>
            </a:pPr>
            <a:r>
              <a:rPr lang="en-US" sz="2600" b="1" i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</a:p>
          <a:p>
            <a:pPr lvl="0">
              <a:lnSpc>
                <a:spcPct val="150000"/>
              </a:lnSpc>
              <a:buSzPts val="1000"/>
              <a:tabLst>
                <a:tab pos="457200" algn="l"/>
              </a:tabLst>
            </a:pPr>
            <a:r>
              <a:rPr lang="en-US" sz="2600" b="1" i="1" dirty="0" err="1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props.put</a:t>
            </a:r>
            <a:r>
              <a:rPr lang="en-US" sz="2600" b="1" i="1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600" b="1" i="1" dirty="0" err="1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ConsumerConfig.</a:t>
            </a:r>
            <a:r>
              <a:rPr lang="en-US" sz="2000" b="1" i="1" dirty="0" err="1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PARTITION_ASSIGNMENT_STRATEGY_CONFIG</a:t>
            </a:r>
            <a:r>
              <a:rPr lang="en-US" sz="2600" b="1" i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2600" b="1" i="1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</a:t>
            </a:r>
            <a:r>
              <a:rPr lang="en-US" sz="2600" b="1" i="1" dirty="0" err="1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StickyAssignor.class.getName</a:t>
            </a:r>
            <a:r>
              <a:rPr lang="en-US" sz="2600" b="1" i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());</a:t>
            </a:r>
          </a:p>
          <a:p>
            <a:pPr lvl="0">
              <a:lnSpc>
                <a:spcPct val="150000"/>
              </a:lnSpc>
              <a:buSzPts val="1000"/>
              <a:tabLst>
                <a:tab pos="457200" algn="l"/>
              </a:tabLst>
            </a:pPr>
            <a:endParaRPr lang="en-US" sz="2600" b="1" i="1" dirty="0" smtClean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>
              <a:lnSpc>
                <a:spcPct val="150000"/>
              </a:lnSpc>
              <a:buSzPts val="1000"/>
              <a:tabLst>
                <a:tab pos="457200" algn="l"/>
              </a:tabLst>
            </a:pPr>
            <a:r>
              <a:rPr lang="en-US" sz="2600" b="1" i="1" dirty="0" err="1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KafkaConsumer</a:t>
            </a:r>
            <a:r>
              <a:rPr lang="en-US" sz="2600" b="1" i="1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&lt;String</a:t>
            </a:r>
            <a:r>
              <a:rPr lang="en-US" sz="2600" b="1" i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String&gt; consumer = </a:t>
            </a:r>
            <a:endParaRPr lang="en-US" sz="2600" b="1" i="1" dirty="0" smtClean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>
              <a:lnSpc>
                <a:spcPct val="150000"/>
              </a:lnSpc>
              <a:buSzPts val="1000"/>
              <a:tabLst>
                <a:tab pos="457200" algn="l"/>
              </a:tabLst>
            </a:pPr>
            <a:r>
              <a:rPr lang="en-US" sz="2600" b="1" i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600" b="1" i="1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		new </a:t>
            </a:r>
            <a:r>
              <a:rPr lang="en-US" sz="2600" b="1" i="1" dirty="0" err="1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KafkaConsumer</a:t>
            </a:r>
            <a:r>
              <a:rPr lang="en-US" sz="2600" b="1" i="1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&lt;&gt;(props);</a:t>
            </a:r>
          </a:p>
          <a:p>
            <a:pPr lvl="0">
              <a:lnSpc>
                <a:spcPct val="150000"/>
              </a:lnSpc>
              <a:buSzPts val="1000"/>
              <a:tabLst>
                <a:tab pos="457200" algn="l"/>
              </a:tabLst>
            </a:pPr>
            <a:r>
              <a:rPr lang="en-US" sz="2600" b="1" i="1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//...</a:t>
            </a:r>
            <a:endParaRPr lang="en-US" sz="2600" b="1" i="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8755563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3200" dirty="0"/>
              <a:t>Different strategy Issue</a:t>
            </a:r>
          </a:p>
        </p:txBody>
      </p:sp>
      <p:sp>
        <p:nvSpPr>
          <p:cNvPr id="3" name="Rectangle 2"/>
          <p:cNvSpPr/>
          <p:nvPr/>
        </p:nvSpPr>
        <p:spPr>
          <a:xfrm>
            <a:off x="381000" y="805865"/>
            <a:ext cx="11451879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buSzPts val="1000"/>
              <a:tabLst>
                <a:tab pos="457200" algn="l"/>
              </a:tabLst>
            </a:pPr>
            <a:r>
              <a:rPr lang="en-US" sz="2800" b="1" dirty="0" smtClean="0">
                <a:solidFill>
                  <a:srgbClr val="000000"/>
                </a:solidFill>
                <a:cs typeface="B Nazanin" panose="00000400000000000000" pitchFamily="2" charset="-78"/>
              </a:rPr>
              <a:t>*	All </a:t>
            </a:r>
            <a:r>
              <a:rPr lang="en-US" sz="2800" b="1" dirty="0">
                <a:solidFill>
                  <a:srgbClr val="000000"/>
                </a:solidFill>
                <a:cs typeface="B Nazanin" panose="00000400000000000000" pitchFamily="2" charset="-78"/>
              </a:rPr>
              <a:t>consumers which belong to the same group must have one common </a:t>
            </a:r>
            <a:r>
              <a:rPr lang="en-US" sz="2800" b="1" dirty="0" smtClean="0">
                <a:solidFill>
                  <a:srgbClr val="000000"/>
                </a:solidFill>
                <a:cs typeface="B Nazanin" panose="00000400000000000000" pitchFamily="2" charset="-78"/>
              </a:rPr>
              <a:t>	strategy declared</a:t>
            </a:r>
          </a:p>
          <a:p>
            <a:pPr lvl="0">
              <a:lnSpc>
                <a:spcPct val="150000"/>
              </a:lnSpc>
              <a:buSzPts val="1000"/>
              <a:tabLst>
                <a:tab pos="457200" algn="l"/>
              </a:tabLst>
            </a:pPr>
            <a:endParaRPr lang="en-US" sz="2800" b="1" dirty="0">
              <a:solidFill>
                <a:srgbClr val="000000"/>
              </a:solidFill>
              <a:cs typeface="B Nazanin" panose="00000400000000000000" pitchFamily="2" charset="-78"/>
            </a:endParaRPr>
          </a:p>
          <a:p>
            <a:pPr lvl="0">
              <a:lnSpc>
                <a:spcPct val="150000"/>
              </a:lnSpc>
              <a:buSzPts val="1000"/>
              <a:tabLst>
                <a:tab pos="457200" algn="l"/>
              </a:tabLst>
            </a:pPr>
            <a:r>
              <a:rPr lang="en-US" sz="2800" b="1" dirty="0">
                <a:solidFill>
                  <a:srgbClr val="000000"/>
                </a:solidFill>
                <a:cs typeface="B Nazanin" panose="00000400000000000000" pitchFamily="2" charset="-78"/>
              </a:rPr>
              <a:t>*	</a:t>
            </a:r>
            <a:r>
              <a:rPr lang="en-US" sz="2800" b="1" dirty="0" smtClean="0">
                <a:solidFill>
                  <a:srgbClr val="000000"/>
                </a:solidFill>
                <a:cs typeface="B Nazanin" panose="00000400000000000000" pitchFamily="2" charset="-78"/>
              </a:rPr>
              <a:t>An </a:t>
            </a:r>
            <a:r>
              <a:rPr lang="en-US" sz="2800" b="1" dirty="0">
                <a:solidFill>
                  <a:srgbClr val="000000"/>
                </a:solidFill>
                <a:cs typeface="B Nazanin" panose="00000400000000000000" pitchFamily="2" charset="-78"/>
              </a:rPr>
              <a:t>assignment configuration inconsistent with other group </a:t>
            </a:r>
            <a:r>
              <a:rPr lang="en-US" sz="2800" b="1" dirty="0" smtClean="0">
                <a:solidFill>
                  <a:srgbClr val="000000"/>
                </a:solidFill>
                <a:cs typeface="B Nazanin" panose="00000400000000000000" pitchFamily="2" charset="-78"/>
              </a:rPr>
              <a:t>members</a:t>
            </a:r>
          </a:p>
          <a:p>
            <a:pPr lvl="0">
              <a:lnSpc>
                <a:spcPct val="150000"/>
              </a:lnSpc>
              <a:buSzPts val="1000"/>
              <a:tabLst>
                <a:tab pos="457200" algn="l"/>
              </a:tabLst>
            </a:pPr>
            <a:r>
              <a:rPr lang="en-US" sz="2800" b="1" dirty="0">
                <a:solidFill>
                  <a:srgbClr val="000000"/>
                </a:solidFill>
                <a:cs typeface="B Nazanin" panose="00000400000000000000" pitchFamily="2" charset="-78"/>
              </a:rPr>
              <a:t>	</a:t>
            </a:r>
            <a:r>
              <a:rPr lang="en-US" sz="2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org.apache.kafka.common.errors.InconsistentGroupProtocolException: The </a:t>
            </a:r>
            <a:r>
              <a:rPr lang="en-US" sz="2000" b="1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group </a:t>
            </a:r>
            <a:r>
              <a:rPr lang="en-US" sz="2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member’s supported protocols are incompatible with those of </a:t>
            </a:r>
            <a:r>
              <a:rPr lang="en-US" sz="2000" b="1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existing </a:t>
            </a:r>
            <a:r>
              <a:rPr lang="en-US" sz="2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members or first group member tried to join with empty </a:t>
            </a:r>
            <a:r>
              <a:rPr lang="en-US" sz="2000" b="1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protocol </a:t>
            </a:r>
            <a:r>
              <a:rPr lang="en-US" sz="2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 or empty protocol list.</a:t>
            </a:r>
          </a:p>
        </p:txBody>
      </p:sp>
    </p:spTree>
    <p:extLst>
      <p:ext uri="{BB962C8B-B14F-4D97-AF65-F5344CB8AC3E}">
        <p14:creationId xmlns:p14="http://schemas.microsoft.com/office/powerpoint/2010/main" xmlns="" val="7640087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3200" dirty="0" smtClean="0"/>
              <a:t>Range Assignor</a:t>
            </a:r>
            <a:endParaRPr lang="en-US" sz="3200" dirty="0"/>
          </a:p>
        </p:txBody>
      </p:sp>
      <p:pic>
        <p:nvPicPr>
          <p:cNvPr id="15362" name="Picture 2" descr="https://miro.medium.com/max/1010/1*eUNvEg-Ys6YHesg1VIT22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074908" y="941984"/>
            <a:ext cx="8333423" cy="4692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4193055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3200" dirty="0" smtClean="0"/>
              <a:t>Round Robin Assignor</a:t>
            </a:r>
            <a:endParaRPr lang="en-US" sz="3200" dirty="0"/>
          </a:p>
        </p:txBody>
      </p:sp>
      <p:pic>
        <p:nvPicPr>
          <p:cNvPr id="16386" name="Picture 2" descr="https://miro.medium.com/max/1010/1*iFqxP31GfiTENF-zY95KY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960334" y="1005358"/>
            <a:ext cx="8333423" cy="4692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41986915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3200" dirty="0"/>
              <a:t>Round Robin Assignor with reassignment</a:t>
            </a:r>
          </a:p>
        </p:txBody>
      </p:sp>
      <p:pic>
        <p:nvPicPr>
          <p:cNvPr id="17410" name="Picture 2" descr="https://miro.medium.com/max/1010/1*NvNMEs7cI6R7zzYw3PCgL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821413" y="828801"/>
            <a:ext cx="8974455" cy="540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9447975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3200" dirty="0"/>
              <a:t>Sticky Assignor</a:t>
            </a:r>
          </a:p>
        </p:txBody>
      </p:sp>
      <p:pic>
        <p:nvPicPr>
          <p:cNvPr id="18434" name="Picture 2" descr="https://miro.medium.com/max/1010/1*9yltZuq9bo5kG-QHb9wdd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604130" y="896717"/>
            <a:ext cx="8974455" cy="5053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1230362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3200" dirty="0" smtClean="0"/>
              <a:t>Main Concepts &amp; Terminology</a:t>
            </a:r>
            <a:endParaRPr lang="en-US" sz="3200" dirty="0"/>
          </a:p>
        </p:txBody>
      </p:sp>
      <p:pic>
        <p:nvPicPr>
          <p:cNvPr id="1026" name="Picture 2" descr="Part 1: Apache Kafka for beginners - What is Apache Kafka? - CloudKarafka, Apache  Kafka Message streaming as a Servic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140590" y="1047750"/>
            <a:ext cx="9520238" cy="4967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8731849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3200" dirty="0"/>
              <a:t>Implementing a Custom Strategy</a:t>
            </a:r>
          </a:p>
        </p:txBody>
      </p:sp>
      <p:sp>
        <p:nvSpPr>
          <p:cNvPr id="3" name="Rectangle 2"/>
          <p:cNvSpPr/>
          <p:nvPr/>
        </p:nvSpPr>
        <p:spPr>
          <a:xfrm>
            <a:off x="219018" y="849010"/>
            <a:ext cx="11668182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spc="-25" dirty="0">
                <a:solidFill>
                  <a:srgbClr val="292929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public interface </a:t>
            </a:r>
            <a:r>
              <a:rPr lang="en-US" sz="2800" b="1" spc="-25" dirty="0" err="1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PartitionAssignor</a:t>
            </a:r>
            <a:r>
              <a:rPr lang="en-US" sz="2800" b="1" spc="-25" dirty="0">
                <a:solidFill>
                  <a:srgbClr val="292929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{</a:t>
            </a:r>
            <a:br>
              <a:rPr lang="en-US" sz="2800" b="1" spc="-25" dirty="0">
                <a:solidFill>
                  <a:srgbClr val="292929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</a:br>
            <a:r>
              <a:rPr lang="en-US" sz="2800" b="1" i="1" spc="-25" dirty="0">
                <a:solidFill>
                  <a:srgbClr val="292929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/>
            </a:r>
            <a:br>
              <a:rPr lang="en-US" sz="2800" b="1" i="1" spc="-25" dirty="0">
                <a:solidFill>
                  <a:srgbClr val="292929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</a:br>
            <a:r>
              <a:rPr lang="en-US" sz="2800" b="1" i="1" spc="-25" dirty="0" smtClean="0">
                <a:solidFill>
                  <a:srgbClr val="292929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	</a:t>
            </a:r>
            <a:r>
              <a:rPr lang="en-US" sz="2800" b="1" spc="-25" dirty="0" smtClean="0">
                <a:solidFill>
                  <a:srgbClr val="292929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Subscription </a:t>
            </a:r>
            <a:r>
              <a:rPr lang="en-US" sz="2800" b="1" spc="-25" dirty="0">
                <a:solidFill>
                  <a:srgbClr val="92D05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subscription</a:t>
            </a:r>
            <a:r>
              <a:rPr lang="en-US" sz="2800" b="1" spc="-25" dirty="0">
                <a:solidFill>
                  <a:srgbClr val="292929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(Set&lt;String&gt; topics);</a:t>
            </a:r>
            <a:br>
              <a:rPr lang="en-US" sz="2800" b="1" spc="-25" dirty="0">
                <a:solidFill>
                  <a:srgbClr val="292929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</a:br>
            <a:r>
              <a:rPr lang="en-US" sz="2800" b="1" i="1" spc="-25" dirty="0">
                <a:solidFill>
                  <a:srgbClr val="292929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/>
            </a:r>
            <a:br>
              <a:rPr lang="en-US" sz="2800" b="1" i="1" spc="-25" dirty="0">
                <a:solidFill>
                  <a:srgbClr val="292929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</a:br>
            <a:r>
              <a:rPr lang="en-US" sz="2800" b="1" i="1" spc="-25" dirty="0" smtClean="0">
                <a:solidFill>
                  <a:srgbClr val="292929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	</a:t>
            </a:r>
            <a:r>
              <a:rPr lang="en-US" sz="2800" b="1" spc="-25" dirty="0" smtClean="0">
                <a:solidFill>
                  <a:srgbClr val="292929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Map&lt;String</a:t>
            </a:r>
            <a:r>
              <a:rPr lang="en-US" sz="2800" b="1" spc="-25" dirty="0">
                <a:solidFill>
                  <a:srgbClr val="292929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, Assignment&gt; </a:t>
            </a:r>
            <a:r>
              <a:rPr lang="en-US" sz="2800" b="1" spc="-25" dirty="0" smtClean="0">
                <a:solidFill>
                  <a:srgbClr val="92D05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assign</a:t>
            </a:r>
            <a:r>
              <a:rPr lang="en-US" sz="2800" b="1" spc="-25" dirty="0" smtClean="0">
                <a:solidFill>
                  <a:srgbClr val="292929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(</a:t>
            </a:r>
          </a:p>
          <a:p>
            <a:r>
              <a:rPr lang="en-US" sz="2800" b="1" spc="-25" dirty="0">
                <a:solidFill>
                  <a:srgbClr val="292929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	</a:t>
            </a:r>
            <a:r>
              <a:rPr lang="en-US" sz="2800" b="1" spc="-25" dirty="0" smtClean="0">
                <a:solidFill>
                  <a:srgbClr val="292929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		Cluster </a:t>
            </a:r>
            <a:r>
              <a:rPr lang="en-US" sz="2800" b="1" spc="-25" dirty="0">
                <a:solidFill>
                  <a:srgbClr val="292929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metadata, </a:t>
            </a:r>
            <a:br>
              <a:rPr lang="en-US" sz="2800" b="1" spc="-25" dirty="0">
                <a:solidFill>
                  <a:srgbClr val="292929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</a:br>
            <a:r>
              <a:rPr lang="en-US" sz="2800" b="1" spc="-25" dirty="0" smtClean="0">
                <a:solidFill>
                  <a:srgbClr val="292929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			Map&lt;String</a:t>
            </a:r>
            <a:r>
              <a:rPr lang="en-US" sz="2800" b="1" spc="-25" dirty="0">
                <a:solidFill>
                  <a:srgbClr val="292929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, Subscription&gt; subscriptions);</a:t>
            </a:r>
            <a:br>
              <a:rPr lang="en-US" sz="2800" b="1" spc="-25" dirty="0">
                <a:solidFill>
                  <a:srgbClr val="292929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</a:br>
            <a:r>
              <a:rPr lang="en-US" sz="2800" b="1" i="1" spc="-25" dirty="0">
                <a:solidFill>
                  <a:srgbClr val="292929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/>
            </a:r>
            <a:br>
              <a:rPr lang="en-US" sz="2800" b="1" i="1" spc="-25" dirty="0">
                <a:solidFill>
                  <a:srgbClr val="292929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</a:br>
            <a:r>
              <a:rPr lang="en-US" sz="2800" b="1" i="1" spc="-25" dirty="0" smtClean="0">
                <a:solidFill>
                  <a:srgbClr val="292929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	</a:t>
            </a:r>
            <a:r>
              <a:rPr lang="en-US" sz="2800" b="1" spc="-25" dirty="0" smtClean="0">
                <a:solidFill>
                  <a:srgbClr val="292929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void </a:t>
            </a:r>
            <a:r>
              <a:rPr lang="en-US" sz="2800" b="1" spc="-25" dirty="0" err="1">
                <a:solidFill>
                  <a:srgbClr val="92D05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onAssignment</a:t>
            </a:r>
            <a:r>
              <a:rPr lang="en-US" sz="2800" b="1" spc="-25" dirty="0">
                <a:solidFill>
                  <a:srgbClr val="292929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(Assignment assignment);</a:t>
            </a:r>
            <a:br>
              <a:rPr lang="en-US" sz="2800" b="1" spc="-25" dirty="0">
                <a:solidFill>
                  <a:srgbClr val="292929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</a:br>
            <a:r>
              <a:rPr lang="en-US" sz="2800" b="1" i="1" spc="-25" dirty="0">
                <a:solidFill>
                  <a:srgbClr val="292929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/>
            </a:r>
            <a:br>
              <a:rPr lang="en-US" sz="2800" b="1" i="1" spc="-25" dirty="0">
                <a:solidFill>
                  <a:srgbClr val="292929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</a:br>
            <a:r>
              <a:rPr lang="en-US" sz="2800" b="1" i="1" spc="-25" dirty="0" smtClean="0">
                <a:solidFill>
                  <a:srgbClr val="292929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	</a:t>
            </a:r>
            <a:r>
              <a:rPr lang="en-US" sz="2800" b="1" spc="-25" dirty="0" smtClean="0">
                <a:solidFill>
                  <a:srgbClr val="292929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String </a:t>
            </a:r>
            <a:r>
              <a:rPr lang="en-US" sz="2800" b="1" spc="-25" dirty="0">
                <a:solidFill>
                  <a:srgbClr val="92D05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name</a:t>
            </a:r>
            <a:r>
              <a:rPr lang="en-US" sz="2800" b="1" spc="-25" dirty="0">
                <a:solidFill>
                  <a:srgbClr val="292929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();</a:t>
            </a:r>
            <a:br>
              <a:rPr lang="en-US" sz="2800" b="1" spc="-25" dirty="0">
                <a:solidFill>
                  <a:srgbClr val="292929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</a:br>
            <a:r>
              <a:rPr lang="en-US" sz="2800" b="1" spc="-25" dirty="0">
                <a:solidFill>
                  <a:srgbClr val="292929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}</a:t>
            </a:r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2173538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3200" dirty="0"/>
              <a:t>Simple Failover </a:t>
            </a:r>
            <a:r>
              <a:rPr lang="en-US" sz="3200" dirty="0" smtClean="0"/>
              <a:t>strategy</a:t>
            </a:r>
            <a:endParaRPr lang="en-US" sz="3200" b="0" dirty="0"/>
          </a:p>
        </p:txBody>
      </p:sp>
      <p:pic>
        <p:nvPicPr>
          <p:cNvPr id="19458" name="Picture 2" descr="https://miro.medium.com/max/1010/1*f1uYYoOIqkWiwm6xOaFoH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504541" y="960092"/>
            <a:ext cx="8974455" cy="5053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4055427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3200" dirty="0"/>
              <a:t>Simple Failover strategy – C1 fails</a:t>
            </a:r>
          </a:p>
        </p:txBody>
      </p:sp>
      <p:pic>
        <p:nvPicPr>
          <p:cNvPr id="20482" name="Picture 2" descr="https://miro.medium.com/max/1010/1*Kzge7H1gLIism9rI710Z_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794252" y="869557"/>
            <a:ext cx="8974455" cy="5053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9899916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9 - Clustering </a:t>
            </a:r>
            <a:r>
              <a:rPr lang="en-US" dirty="0"/>
              <a:t>- Replication, </a:t>
            </a:r>
            <a:r>
              <a:rPr lang="en-US" dirty="0" smtClean="0"/>
              <a:t>Leaders and Followers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2673036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3200" dirty="0"/>
              <a:t>Four partitions distributed across three brokers</a:t>
            </a:r>
          </a:p>
        </p:txBody>
      </p:sp>
      <p:pic>
        <p:nvPicPr>
          <p:cNvPr id="1026" name="Picture 2" descr="Fig 1. Four partitions distributed across three brokers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039784" y="1003300"/>
            <a:ext cx="10086975" cy="4900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2441785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3200" dirty="0"/>
              <a:t>Producer, Consumer And Leader</a:t>
            </a:r>
          </a:p>
        </p:txBody>
      </p:sp>
      <p:pic>
        <p:nvPicPr>
          <p:cNvPr id="2050" name="Picture 2" descr="KafkaPartitionLeaderFollow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04774" y="1336674"/>
            <a:ext cx="11906250" cy="440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8822021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3200" dirty="0"/>
              <a:t>Partition Fail-Over - Broker 3 dies</a:t>
            </a:r>
          </a:p>
        </p:txBody>
      </p:sp>
      <p:pic>
        <p:nvPicPr>
          <p:cNvPr id="3074" name="Picture 2" descr="Fig 2. Broker 3 dies and the partition 2 follower on broker 2 is elected the new partition leader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019175" y="1116012"/>
            <a:ext cx="10101263" cy="4814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4144599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3200" dirty="0"/>
              <a:t>Partition Fail-Over - Broker 1 dies too</a:t>
            </a:r>
          </a:p>
        </p:txBody>
      </p:sp>
      <p:pic>
        <p:nvPicPr>
          <p:cNvPr id="4098" name="Picture 2" descr="Fig 3. One broker left. All leaders on a single broker with zero redundancy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133475" y="1052512"/>
            <a:ext cx="10001250" cy="4814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4381141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0" dirty="0"/>
              <a:t> </a:t>
            </a:r>
            <a:r>
              <a:rPr lang="en-US" sz="3200" dirty="0"/>
              <a:t>Leaders remain on broker 2</a:t>
            </a:r>
          </a:p>
        </p:txBody>
      </p:sp>
      <p:pic>
        <p:nvPicPr>
          <p:cNvPr id="5122" name="Picture 2" descr="Fig 4. Leaders remain on broker 2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069975" y="1104900"/>
            <a:ext cx="10086975" cy="4886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4272720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3200" dirty="0"/>
              <a:t>Unbalanced leaders after recovery of broker 1 and 3</a:t>
            </a:r>
          </a:p>
        </p:txBody>
      </p:sp>
      <p:pic>
        <p:nvPicPr>
          <p:cNvPr id="6146" name="Picture 2" descr="Fig 5. Unbalanced leaders after recovery of broker 1 and 3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069975" y="1201737"/>
            <a:ext cx="10058400" cy="4757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4967029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3200" dirty="0" smtClean="0"/>
              <a:t>Stream Processing Topology</a:t>
            </a:r>
            <a:endParaRPr lang="en-US" sz="3200" dirty="0"/>
          </a:p>
        </p:txBody>
      </p:sp>
      <p:pic>
        <p:nvPicPr>
          <p:cNvPr id="2050" name="Picture 2" descr="https://kafka.apache.org/10/images/streams-architecture-topology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843309" y="903287"/>
            <a:ext cx="4114800" cy="4918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4000827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3200" dirty="0"/>
              <a:t>Replica leaders rebalanced</a:t>
            </a:r>
          </a:p>
        </p:txBody>
      </p:sp>
      <p:pic>
        <p:nvPicPr>
          <p:cNvPr id="7170" name="Picture 2" descr="Fig 6. Replica leaders rebalance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057274" y="1052512"/>
            <a:ext cx="10129838" cy="482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3593788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10 - Broker </a:t>
            </a:r>
            <a:r>
              <a:rPr lang="en-US" dirty="0"/>
              <a:t>– Fail Detection - </a:t>
            </a:r>
            <a:r>
              <a:rPr lang="en-US" dirty="0" smtClean="0"/>
              <a:t>Imbalance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8587903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3200" dirty="0" smtClean="0"/>
              <a:t>Controller </a:t>
            </a:r>
            <a:r>
              <a:rPr lang="en-US" sz="3200" dirty="0"/>
              <a:t>Broker</a:t>
            </a:r>
          </a:p>
        </p:txBody>
      </p:sp>
      <p:sp>
        <p:nvSpPr>
          <p:cNvPr id="3" name="Rectangle 2"/>
          <p:cNvSpPr/>
          <p:nvPr/>
        </p:nvSpPr>
        <p:spPr>
          <a:xfrm>
            <a:off x="381000" y="568806"/>
            <a:ext cx="11451879" cy="55116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200000"/>
              </a:lnSpc>
              <a:buSzPts val="1000"/>
              <a:tabLst>
                <a:tab pos="457200" algn="l"/>
              </a:tabLst>
            </a:pPr>
            <a:r>
              <a:rPr lang="en-US" sz="2800" b="1" dirty="0" smtClean="0">
                <a:solidFill>
                  <a:srgbClr val="000000"/>
                </a:solidFill>
                <a:cs typeface="B Nazanin" panose="00000400000000000000" pitchFamily="2" charset="-78"/>
              </a:rPr>
              <a:t>*	A </a:t>
            </a:r>
            <a:r>
              <a:rPr lang="en-US" sz="2800" b="1" dirty="0">
                <a:solidFill>
                  <a:srgbClr val="000000"/>
                </a:solidFill>
                <a:cs typeface="B Nazanin" panose="00000400000000000000" pitchFamily="2" charset="-78"/>
              </a:rPr>
              <a:t>distributed system must be </a:t>
            </a:r>
            <a:r>
              <a:rPr lang="en-US" sz="2800" b="1" dirty="0" smtClean="0">
                <a:solidFill>
                  <a:srgbClr val="000000"/>
                </a:solidFill>
                <a:cs typeface="B Nazanin" panose="00000400000000000000" pitchFamily="2" charset="-78"/>
              </a:rPr>
              <a:t>coordinated.</a:t>
            </a:r>
          </a:p>
          <a:p>
            <a:pPr lvl="0">
              <a:lnSpc>
                <a:spcPct val="200000"/>
              </a:lnSpc>
              <a:buSzPts val="1000"/>
              <a:tabLst>
                <a:tab pos="457200" algn="l"/>
              </a:tabLst>
            </a:pPr>
            <a:r>
              <a:rPr lang="en-US" sz="2800" b="1" dirty="0" smtClean="0">
                <a:solidFill>
                  <a:srgbClr val="000000"/>
                </a:solidFill>
                <a:cs typeface="B Nazanin" panose="00000400000000000000" pitchFamily="2" charset="-78"/>
              </a:rPr>
              <a:t>	</a:t>
            </a:r>
            <a:r>
              <a:rPr lang="en-US" sz="2000" b="1" dirty="0">
                <a:solidFill>
                  <a:srgbClr val="000000"/>
                </a:solidFill>
                <a:cs typeface="B Nazanin" panose="00000400000000000000" pitchFamily="2" charset="-78"/>
              </a:rPr>
              <a:t>*</a:t>
            </a:r>
            <a:r>
              <a:rPr lang="en-US" sz="2800" b="1" dirty="0" smtClean="0">
                <a:solidFill>
                  <a:srgbClr val="000000"/>
                </a:solidFill>
                <a:cs typeface="B Nazanin" panose="00000400000000000000" pitchFamily="2" charset="-78"/>
              </a:rPr>
              <a:t>	</a:t>
            </a:r>
            <a:r>
              <a:rPr lang="en-US" sz="2800" b="1" dirty="0" smtClean="0">
                <a:solidFill>
                  <a:srgbClr val="FF0000"/>
                </a:solidFill>
                <a:cs typeface="B Nazanin" panose="00000400000000000000" pitchFamily="2" charset="-78"/>
              </a:rPr>
              <a:t>E</a:t>
            </a:r>
            <a:r>
              <a:rPr lang="en-US" sz="2000" b="1" dirty="0" smtClean="0">
                <a:solidFill>
                  <a:srgbClr val="FF0000"/>
                </a:solidFill>
                <a:cs typeface="B Nazanin" panose="00000400000000000000" pitchFamily="2" charset="-78"/>
              </a:rPr>
              <a:t>vent happens</a:t>
            </a:r>
            <a:r>
              <a:rPr lang="en-US" sz="2000" b="1" dirty="0" smtClean="0">
                <a:solidFill>
                  <a:srgbClr val="000000"/>
                </a:solidFill>
                <a:cs typeface="B Nazanin" panose="00000400000000000000" pitchFamily="2" charset="-78"/>
              </a:rPr>
              <a:t> &amp; </a:t>
            </a:r>
            <a:r>
              <a:rPr lang="en-US" sz="2000" b="1" dirty="0" smtClean="0">
                <a:solidFill>
                  <a:srgbClr val="92D050"/>
                </a:solidFill>
                <a:cs typeface="B Nazanin" panose="00000400000000000000" pitchFamily="2" charset="-78"/>
              </a:rPr>
              <a:t>React </a:t>
            </a:r>
            <a:r>
              <a:rPr lang="en-US" sz="2000" b="1" dirty="0">
                <a:solidFill>
                  <a:srgbClr val="92D050"/>
                </a:solidFill>
                <a:cs typeface="B Nazanin" panose="00000400000000000000" pitchFamily="2" charset="-78"/>
              </a:rPr>
              <a:t>in an organized </a:t>
            </a:r>
            <a:r>
              <a:rPr lang="en-US" sz="2000" b="1" dirty="0" smtClean="0">
                <a:solidFill>
                  <a:srgbClr val="92D050"/>
                </a:solidFill>
                <a:cs typeface="B Nazanin" panose="00000400000000000000" pitchFamily="2" charset="-78"/>
              </a:rPr>
              <a:t>way</a:t>
            </a:r>
          </a:p>
          <a:p>
            <a:pPr lvl="0">
              <a:lnSpc>
                <a:spcPct val="200000"/>
              </a:lnSpc>
              <a:buSzPts val="1000"/>
              <a:tabLst>
                <a:tab pos="457200" algn="l"/>
              </a:tabLst>
            </a:pPr>
            <a:r>
              <a:rPr lang="en-US" sz="2000" b="1" dirty="0" smtClean="0">
                <a:solidFill>
                  <a:srgbClr val="000000"/>
                </a:solidFill>
                <a:cs typeface="B Nazanin" panose="00000400000000000000" pitchFamily="2" charset="-78"/>
              </a:rPr>
              <a:t>*	</a:t>
            </a:r>
            <a:r>
              <a:rPr lang="en-US" sz="2800" b="1" dirty="0" smtClean="0">
                <a:solidFill>
                  <a:srgbClr val="000000"/>
                </a:solidFill>
                <a:cs typeface="B Nazanin" panose="00000400000000000000" pitchFamily="2" charset="-78"/>
              </a:rPr>
              <a:t>It </a:t>
            </a:r>
            <a:r>
              <a:rPr lang="en-US" sz="2800" b="1" dirty="0">
                <a:solidFill>
                  <a:srgbClr val="000000"/>
                </a:solidFill>
                <a:cs typeface="B Nazanin" panose="00000400000000000000" pitchFamily="2" charset="-78"/>
              </a:rPr>
              <a:t>is a normal broker that simply has additional </a:t>
            </a:r>
            <a:r>
              <a:rPr lang="en-US" sz="2800" b="1" dirty="0" smtClean="0">
                <a:solidFill>
                  <a:srgbClr val="000000"/>
                </a:solidFill>
                <a:cs typeface="B Nazanin" panose="00000400000000000000" pitchFamily="2" charset="-78"/>
              </a:rPr>
              <a:t>responsibility</a:t>
            </a:r>
          </a:p>
          <a:p>
            <a:pPr lvl="0">
              <a:lnSpc>
                <a:spcPct val="200000"/>
              </a:lnSpc>
              <a:buSzPts val="1000"/>
              <a:tabLst>
                <a:tab pos="457200" algn="l"/>
              </a:tabLst>
            </a:pPr>
            <a:r>
              <a:rPr lang="en-US" sz="2800" b="1" dirty="0" smtClean="0">
                <a:solidFill>
                  <a:srgbClr val="000000"/>
                </a:solidFill>
                <a:cs typeface="B Nazanin" panose="00000400000000000000" pitchFamily="2" charset="-78"/>
              </a:rPr>
              <a:t>*	</a:t>
            </a:r>
            <a:r>
              <a:rPr lang="en-US" sz="2800" b="1" dirty="0">
                <a:solidFill>
                  <a:srgbClr val="000000"/>
                </a:solidFill>
                <a:cs typeface="B Nazanin" panose="00000400000000000000" pitchFamily="2" charset="-78"/>
              </a:rPr>
              <a:t>Additional responsibility</a:t>
            </a:r>
          </a:p>
          <a:p>
            <a:pPr lvl="0">
              <a:lnSpc>
                <a:spcPct val="200000"/>
              </a:lnSpc>
              <a:buSzPts val="1000"/>
              <a:tabLst>
                <a:tab pos="457200" algn="l"/>
              </a:tabLst>
            </a:pPr>
            <a:r>
              <a:rPr lang="en-US" sz="2000" b="1" dirty="0">
                <a:solidFill>
                  <a:srgbClr val="000000"/>
                </a:solidFill>
                <a:cs typeface="B Nazanin" panose="00000400000000000000" pitchFamily="2" charset="-78"/>
              </a:rPr>
              <a:t>	*	Keeping track of nodes in the cluster</a:t>
            </a:r>
          </a:p>
          <a:p>
            <a:pPr lvl="0">
              <a:lnSpc>
                <a:spcPct val="200000"/>
              </a:lnSpc>
              <a:buSzPts val="1000"/>
              <a:tabLst>
                <a:tab pos="457200" algn="l"/>
              </a:tabLst>
            </a:pPr>
            <a:r>
              <a:rPr lang="en-US" sz="2000" b="1" dirty="0">
                <a:solidFill>
                  <a:srgbClr val="000000"/>
                </a:solidFill>
                <a:cs typeface="B Nazanin" panose="00000400000000000000" pitchFamily="2" charset="-78"/>
              </a:rPr>
              <a:t>	*	Handling nodes that leave, join or fail</a:t>
            </a:r>
          </a:p>
          <a:p>
            <a:pPr>
              <a:lnSpc>
                <a:spcPct val="200000"/>
              </a:lnSpc>
              <a:buSzPts val="1000"/>
              <a:tabLst>
                <a:tab pos="457200" algn="l"/>
              </a:tabLst>
            </a:pPr>
            <a:r>
              <a:rPr lang="en-US" sz="2800" b="1" dirty="0">
                <a:solidFill>
                  <a:srgbClr val="000000"/>
                </a:solidFill>
                <a:cs typeface="B Nazanin" panose="00000400000000000000" pitchFamily="2" charset="-78"/>
              </a:rPr>
              <a:t>*	There is always exactly one controller broker in a Kafka cluster.</a:t>
            </a:r>
          </a:p>
        </p:txBody>
      </p:sp>
    </p:spTree>
    <p:extLst>
      <p:ext uri="{BB962C8B-B14F-4D97-AF65-F5344CB8AC3E}">
        <p14:creationId xmlns:p14="http://schemas.microsoft.com/office/powerpoint/2010/main" xmlns="" val="12067659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3200" dirty="0"/>
              <a:t>Handle a node leaving the cluster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4202" y="813114"/>
            <a:ext cx="6400800" cy="5360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8099571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3200" dirty="0"/>
              <a:t>Split </a:t>
            </a:r>
            <a:r>
              <a:rPr lang="en-US" sz="3200" dirty="0" smtClean="0"/>
              <a:t>Brain</a:t>
            </a:r>
            <a:endParaRPr lang="en-US" sz="3200" dirty="0"/>
          </a:p>
        </p:txBody>
      </p:sp>
      <p:pic>
        <p:nvPicPr>
          <p:cNvPr id="2050" name="Picture 2" descr="https://miro.medium.com/max/3736/1*qaLzEy0SKCIv0O9eQR_E9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90525" y="1341437"/>
            <a:ext cx="11387328" cy="4047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7962075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3200" dirty="0"/>
              <a:t>Split </a:t>
            </a:r>
            <a:r>
              <a:rPr lang="en-US" sz="3200" dirty="0" smtClean="0"/>
              <a:t>Brain </a:t>
            </a:r>
            <a:r>
              <a:rPr lang="en-US" sz="3200" dirty="0"/>
              <a:t>- Broker 2 won the race</a:t>
            </a:r>
          </a:p>
        </p:txBody>
      </p:sp>
      <p:pic>
        <p:nvPicPr>
          <p:cNvPr id="3074" name="Picture 2" descr="https://miro.medium.com/max/3852/1*sAiAkI8rz8W3IqW13no-Yw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0261" y="1325562"/>
            <a:ext cx="11740896" cy="4047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5709095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3200" dirty="0"/>
              <a:t>Broker 3 wake up</a:t>
            </a:r>
          </a:p>
        </p:txBody>
      </p:sp>
      <p:pic>
        <p:nvPicPr>
          <p:cNvPr id="4098" name="Picture 2" descr="https://miro.medium.com/max/3808/1*TSMvyzsTS2DDzOiKUhZS8w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60029" y="2618965"/>
            <a:ext cx="10881360" cy="1851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9237510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3200" dirty="0" smtClean="0"/>
              <a:t>Epoch Number</a:t>
            </a:r>
            <a:endParaRPr lang="en-US" sz="3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186" y="1138236"/>
            <a:ext cx="11304270" cy="4446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9762910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11 - Logs </a:t>
            </a:r>
            <a:r>
              <a:rPr lang="en-US" dirty="0"/>
              <a:t>– Compression - </a:t>
            </a:r>
            <a:r>
              <a:rPr lang="en-US" dirty="0" smtClean="0"/>
              <a:t>Retention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6145439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3200" dirty="0"/>
              <a:t>Why do I need to reduce message size?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5475" y="809625"/>
            <a:ext cx="8286750" cy="552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7259023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3200" dirty="0" smtClean="0"/>
              <a:t>Persistence</a:t>
            </a:r>
            <a:endParaRPr lang="en-US" sz="3200" dirty="0"/>
          </a:p>
        </p:txBody>
      </p:sp>
      <p:sp>
        <p:nvSpPr>
          <p:cNvPr id="3" name="Rectangle 2"/>
          <p:cNvSpPr/>
          <p:nvPr/>
        </p:nvSpPr>
        <p:spPr>
          <a:xfrm>
            <a:off x="4507359" y="887075"/>
            <a:ext cx="280576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cs typeface="B Nazanin" panose="00000400000000000000" pitchFamily="2" charset="-78"/>
              </a:rPr>
              <a:t>Don’t fear the file system</a:t>
            </a:r>
            <a:endParaRPr lang="en-US" sz="2000" dirty="0">
              <a:solidFill>
                <a:srgbClr val="000000"/>
              </a:solidFill>
              <a:cs typeface="B Nazanin" panose="00000400000000000000" pitchFamily="2" charset="-78"/>
            </a:endParaRPr>
          </a:p>
        </p:txBody>
      </p:sp>
      <p:pic>
        <p:nvPicPr>
          <p:cNvPr id="4" name="Picture 3" descr="https://deliveryimages.acm.org/10.1145/1570000/1563874/jacobs3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38150" y="1587532"/>
            <a:ext cx="11268075" cy="453704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xmlns="" val="6461724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3200" dirty="0"/>
              <a:t>Message Format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4287" y="776287"/>
            <a:ext cx="3926681" cy="5367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8690184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3200" dirty="0"/>
              <a:t>Lingering</a:t>
            </a:r>
          </a:p>
        </p:txBody>
      </p:sp>
      <p:pic>
        <p:nvPicPr>
          <p:cNvPr id="3" name="Picture 2" descr="https://miro.medium.com/max/1200/1*dHpI09NVz8A-eLS2Eep9Lg.jpe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190750" y="795020"/>
            <a:ext cx="7620000" cy="52298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xmlns="" val="17655533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3200" dirty="0"/>
              <a:t>Without Lingering  VS Using Lingering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7975" y="809625"/>
            <a:ext cx="6583680" cy="5425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8361854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3200" dirty="0"/>
              <a:t>Compression</a:t>
            </a:r>
          </a:p>
        </p:txBody>
      </p:sp>
      <p:pic>
        <p:nvPicPr>
          <p:cNvPr id="3" name="Picture 2" descr="https://miro.medium.com/max/2202/1*-GFe7DFNSUgPBqPXScVTgg.jpe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785909" y="820736"/>
            <a:ext cx="8229600" cy="5143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xmlns="" val="39813374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3200" dirty="0"/>
              <a:t>Support for </a:t>
            </a:r>
            <a:r>
              <a:rPr lang="en-US" sz="3200" dirty="0" err="1"/>
              <a:t>Zstandard</a:t>
            </a:r>
            <a:r>
              <a:rPr lang="en-US" sz="3200" dirty="0"/>
              <a:t> Compression (KIP-110)</a:t>
            </a:r>
          </a:p>
        </p:txBody>
      </p:sp>
      <p:pic>
        <p:nvPicPr>
          <p:cNvPr id="5" name="Picture 4" descr="https://miro.medium.com/max/2805/1*SA8DrSo1NqboDQ1dnHSlTg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876425" y="1834832"/>
            <a:ext cx="8229600" cy="282638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xmlns="" val="402702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3200" dirty="0"/>
              <a:t>Schema</a:t>
            </a:r>
          </a:p>
        </p:txBody>
      </p:sp>
      <p:pic>
        <p:nvPicPr>
          <p:cNvPr id="3" name="Picture 2" descr="https://miro.medium.com/max/2430/1*AzqhutVVldHe3htH8oKzXw.jpe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133475" y="910590"/>
            <a:ext cx="9836944" cy="50196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xmlns="" val="14339370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3200" dirty="0"/>
              <a:t>Conclusion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466725" y="838199"/>
            <a:ext cx="11610975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>
              <a:lnSpc>
                <a:spcPct val="200000"/>
              </a:lnSpc>
              <a:spcBef>
                <a:spcPts val="600"/>
              </a:spcBef>
              <a:spcAft>
                <a:spcPts val="600"/>
              </a:spcAft>
              <a:buSzPts val="1000"/>
              <a:buFont typeface="Wingdings" panose="05000000000000000000" pitchFamily="2" charset="2"/>
              <a:buChar char="v"/>
              <a:tabLst>
                <a:tab pos="457200" algn="l"/>
              </a:tabLst>
            </a:pPr>
            <a:r>
              <a:rPr lang="en-US" sz="2800" b="1" dirty="0">
                <a:solidFill>
                  <a:srgbClr val="000000"/>
                </a:solidFill>
                <a:cs typeface="B Nazanin" panose="00000400000000000000" pitchFamily="2" charset="-78"/>
              </a:rPr>
              <a:t>Lingering needs you wait a bit more to gather more records.</a:t>
            </a:r>
          </a:p>
          <a:p>
            <a:pPr marL="457200" marR="0" lvl="0" indent="-457200">
              <a:lnSpc>
                <a:spcPct val="200000"/>
              </a:lnSpc>
              <a:spcBef>
                <a:spcPts val="600"/>
              </a:spcBef>
              <a:spcAft>
                <a:spcPts val="600"/>
              </a:spcAft>
              <a:buSzPts val="1000"/>
              <a:buFont typeface="Wingdings" panose="05000000000000000000" pitchFamily="2" charset="2"/>
              <a:buChar char="v"/>
              <a:tabLst>
                <a:tab pos="457200" algn="l"/>
              </a:tabLst>
            </a:pPr>
            <a:r>
              <a:rPr lang="en-US" sz="2800" b="1" dirty="0">
                <a:solidFill>
                  <a:srgbClr val="000000"/>
                </a:solidFill>
                <a:cs typeface="B Nazanin" panose="00000400000000000000" pitchFamily="2" charset="-78"/>
              </a:rPr>
              <a:t>Compression uses more CPU usage but will reduce the amount of IO.</a:t>
            </a:r>
          </a:p>
          <a:p>
            <a:pPr marL="457200" marR="0" lvl="0" indent="-457200">
              <a:lnSpc>
                <a:spcPct val="200000"/>
              </a:lnSpc>
              <a:spcBef>
                <a:spcPts val="600"/>
              </a:spcBef>
              <a:spcAft>
                <a:spcPts val="600"/>
              </a:spcAft>
              <a:buSzPts val="1000"/>
              <a:buFont typeface="Wingdings" panose="05000000000000000000" pitchFamily="2" charset="2"/>
              <a:buChar char="v"/>
              <a:tabLst>
                <a:tab pos="457200" algn="l"/>
              </a:tabLst>
            </a:pPr>
            <a:r>
              <a:rPr lang="en-US" sz="2800" b="1" dirty="0">
                <a:solidFill>
                  <a:srgbClr val="000000"/>
                </a:solidFill>
                <a:cs typeface="B Nazanin" panose="00000400000000000000" pitchFamily="2" charset="-78"/>
              </a:rPr>
              <a:t>Using Avro impose </a:t>
            </a:r>
            <a:endParaRPr lang="en-US" sz="2800" b="1" dirty="0" smtClean="0">
              <a:solidFill>
                <a:srgbClr val="000000"/>
              </a:solidFill>
              <a:cs typeface="B Nazanin" panose="00000400000000000000" pitchFamily="2" charset="-78"/>
            </a:endParaRPr>
          </a:p>
          <a:p>
            <a:pPr marL="914400" lvl="1" indent="-457200">
              <a:lnSpc>
                <a:spcPct val="200000"/>
              </a:lnSpc>
              <a:spcBef>
                <a:spcPts val="600"/>
              </a:spcBef>
              <a:spcAft>
                <a:spcPts val="600"/>
              </a:spcAft>
              <a:buSzPts val="1000"/>
              <a:buFont typeface="Wingdings" panose="05000000000000000000" pitchFamily="2" charset="2"/>
              <a:buChar char="v"/>
              <a:tabLst>
                <a:tab pos="457200" algn="l"/>
              </a:tabLst>
            </a:pPr>
            <a:r>
              <a:rPr lang="en-US" sz="2800" b="1" dirty="0" smtClean="0">
                <a:solidFill>
                  <a:srgbClr val="000000"/>
                </a:solidFill>
                <a:cs typeface="B Nazanin" panose="00000400000000000000" pitchFamily="2" charset="-78"/>
              </a:rPr>
              <a:t>Dependency </a:t>
            </a:r>
            <a:r>
              <a:rPr lang="en-US" sz="2800" b="1" dirty="0">
                <a:solidFill>
                  <a:srgbClr val="000000"/>
                </a:solidFill>
                <a:cs typeface="B Nazanin" panose="00000400000000000000" pitchFamily="2" charset="-78"/>
              </a:rPr>
              <a:t>on clients (consumer and producer) </a:t>
            </a:r>
            <a:endParaRPr lang="en-US" sz="2800" b="1" dirty="0" smtClean="0">
              <a:solidFill>
                <a:srgbClr val="000000"/>
              </a:solidFill>
              <a:cs typeface="B Nazanin" panose="00000400000000000000" pitchFamily="2" charset="-78"/>
            </a:endParaRPr>
          </a:p>
          <a:p>
            <a:pPr marL="914400" lvl="1" indent="-457200">
              <a:lnSpc>
                <a:spcPct val="200000"/>
              </a:lnSpc>
              <a:spcBef>
                <a:spcPts val="600"/>
              </a:spcBef>
              <a:spcAft>
                <a:spcPts val="600"/>
              </a:spcAft>
              <a:buSzPts val="1000"/>
              <a:buFont typeface="Wingdings" panose="05000000000000000000" pitchFamily="2" charset="2"/>
              <a:buChar char="v"/>
              <a:tabLst>
                <a:tab pos="457200" algn="l"/>
              </a:tabLst>
            </a:pPr>
            <a:r>
              <a:rPr lang="en-US" sz="2800" b="1" dirty="0" smtClean="0">
                <a:solidFill>
                  <a:srgbClr val="000000"/>
                </a:solidFill>
                <a:cs typeface="B Nazanin" panose="00000400000000000000" pitchFamily="2" charset="-78"/>
              </a:rPr>
              <a:t>have Confluent </a:t>
            </a:r>
            <a:r>
              <a:rPr lang="en-US" sz="2800" b="1" dirty="0">
                <a:solidFill>
                  <a:srgbClr val="000000"/>
                </a:solidFill>
                <a:cs typeface="B Nazanin" panose="00000400000000000000" pitchFamily="2" charset="-78"/>
              </a:rPr>
              <a:t>Schema </a:t>
            </a:r>
            <a:r>
              <a:rPr lang="en-US" sz="2800" b="1" dirty="0" smtClean="0">
                <a:solidFill>
                  <a:srgbClr val="000000"/>
                </a:solidFill>
                <a:cs typeface="B Nazanin" panose="00000400000000000000" pitchFamily="2" charset="-78"/>
              </a:rPr>
              <a:t>Registry </a:t>
            </a:r>
            <a:r>
              <a:rPr lang="en-US" sz="2800" b="1" dirty="0">
                <a:solidFill>
                  <a:srgbClr val="000000"/>
                </a:solidFill>
                <a:cs typeface="B Nazanin" panose="00000400000000000000" pitchFamily="2" charset="-78"/>
              </a:rPr>
              <a:t>to keep the schema of the records</a:t>
            </a:r>
            <a:r>
              <a:rPr lang="en-US" spc="-5" dirty="0">
                <a:solidFill>
                  <a:srgbClr val="292929"/>
                </a:solidFill>
                <a:latin typeface="Georgia" panose="02040502050405020303" pitchFamily="18" charset="0"/>
                <a:ea typeface="Calibri" panose="020F0502020204030204" pitchFamily="34" charset="0"/>
                <a:cs typeface="Segoe UI" panose="020B0502040204020203" pitchFamily="34" charset="0"/>
              </a:rPr>
              <a:t>.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7873611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3200" dirty="0"/>
              <a:t>Retention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9325" y="776287"/>
            <a:ext cx="7802880" cy="5387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006842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3200" dirty="0"/>
              <a:t>Time Based Retention</a:t>
            </a:r>
          </a:p>
        </p:txBody>
      </p:sp>
      <p:pic>
        <p:nvPicPr>
          <p:cNvPr id="3" name="Picture 2" descr="https://miro.medium.com/max/2511/1*cvs2JL2DboFZRQm4oOW1vQ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21005" y="1544320"/>
            <a:ext cx="11161395" cy="33070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xmlns="" val="15302779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3200" dirty="0"/>
              <a:t>Size Based Retention</a:t>
            </a:r>
          </a:p>
        </p:txBody>
      </p:sp>
      <p:pic>
        <p:nvPicPr>
          <p:cNvPr id="3" name="Picture 2" descr="https://miro.medium.com/max/2508/1*3mfYuxmYsBGwiGxSSG16qQ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34340" y="2440941"/>
            <a:ext cx="11148060" cy="188023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xmlns="" val="35766398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3 - Messages </a:t>
            </a:r>
            <a:r>
              <a:rPr lang="en-US" dirty="0"/>
              <a:t>– Metadata- Schema</a:t>
            </a:r>
          </a:p>
        </p:txBody>
      </p:sp>
    </p:spTree>
    <p:extLst>
      <p:ext uri="{BB962C8B-B14F-4D97-AF65-F5344CB8AC3E}">
        <p14:creationId xmlns:p14="http://schemas.microsoft.com/office/powerpoint/2010/main" xmlns="" val="8424673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3200" dirty="0"/>
              <a:t>Log Cleanup Policies</a:t>
            </a:r>
          </a:p>
        </p:txBody>
      </p:sp>
      <p:pic>
        <p:nvPicPr>
          <p:cNvPr id="3" name="Picture 2" descr="https://miro.medium.com/max/960/1*9MAKnBvMzNMVAEq8Ev6ZPA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487486" y="1195070"/>
            <a:ext cx="9144000" cy="39290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xmlns="" val="12676489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3200" dirty="0"/>
              <a:t>Compact Policy</a:t>
            </a:r>
          </a:p>
        </p:txBody>
      </p:sp>
      <p:pic>
        <p:nvPicPr>
          <p:cNvPr id="3" name="Picture 2" descr="https://miro.medium.com/max/888/1*tDbhO-NIaw-K4ZoithCbqw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687636" y="1072515"/>
            <a:ext cx="7330440" cy="494061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xmlns="" val="268698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3200" dirty="0"/>
              <a:t>Log Cleaner</a:t>
            </a:r>
          </a:p>
        </p:txBody>
      </p:sp>
      <p:pic>
        <p:nvPicPr>
          <p:cNvPr id="3" name="Picture 2" descr="https://miro.medium.com/max/998/1*1Dl85qNxFPji1cS6QnhvzQ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311591" y="1945321"/>
            <a:ext cx="9501188" cy="298608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xmlns="" val="20434148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3200" dirty="0"/>
              <a:t>FAQ – Log Cleaner</a:t>
            </a:r>
          </a:p>
        </p:txBody>
      </p:sp>
      <p:sp>
        <p:nvSpPr>
          <p:cNvPr id="3" name="Rectangle 2"/>
          <p:cNvSpPr/>
          <p:nvPr/>
        </p:nvSpPr>
        <p:spPr>
          <a:xfrm>
            <a:off x="704851" y="954852"/>
            <a:ext cx="10877549" cy="38804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20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sz="2800" b="1" dirty="0">
                <a:solidFill>
                  <a:srgbClr val="000000"/>
                </a:solidFill>
                <a:cs typeface="B Nazanin" panose="00000400000000000000" pitchFamily="2" charset="-78"/>
              </a:rPr>
              <a:t>Does Log Cleaner impacts Read performance?</a:t>
            </a:r>
          </a:p>
          <a:p>
            <a:pPr marL="342900" indent="-342900">
              <a:lnSpc>
                <a:spcPct val="20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2800" b="1" dirty="0">
                <a:solidFill>
                  <a:srgbClr val="000000"/>
                </a:solidFill>
                <a:cs typeface="B Nazanin" panose="00000400000000000000" pitchFamily="2" charset="-78"/>
              </a:rPr>
              <a:t>Does offset of message gets changed after compaction?</a:t>
            </a:r>
          </a:p>
          <a:p>
            <a:pPr marL="342900" indent="-342900">
              <a:lnSpc>
                <a:spcPct val="20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2800" b="1" dirty="0">
                <a:solidFill>
                  <a:srgbClr val="000000"/>
                </a:solidFill>
                <a:cs typeface="B Nazanin" panose="00000400000000000000" pitchFamily="2" charset="-78"/>
              </a:rPr>
              <a:t>Does Log Cleaner also deletes Tombstone messages?</a:t>
            </a:r>
          </a:p>
          <a:p>
            <a:pPr marL="342900" indent="-342900">
              <a:lnSpc>
                <a:spcPct val="20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2800" b="1" dirty="0">
                <a:solidFill>
                  <a:srgbClr val="000000"/>
                </a:solidFill>
                <a:cs typeface="B Nazanin" panose="00000400000000000000" pitchFamily="2" charset="-78"/>
              </a:rPr>
              <a:t>Does order of messages gets changed after compaction?</a:t>
            </a:r>
          </a:p>
        </p:txBody>
      </p:sp>
    </p:spTree>
    <p:extLst>
      <p:ext uri="{BB962C8B-B14F-4D97-AF65-F5344CB8AC3E}">
        <p14:creationId xmlns:p14="http://schemas.microsoft.com/office/powerpoint/2010/main" xmlns="" val="34551367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12 - Security </a:t>
            </a:r>
            <a:r>
              <a:rPr lang="en-US" dirty="0"/>
              <a:t>– TLS – Authentication - Authorization</a:t>
            </a:r>
          </a:p>
        </p:txBody>
      </p:sp>
    </p:spTree>
    <p:extLst>
      <p:ext uri="{BB962C8B-B14F-4D97-AF65-F5344CB8AC3E}">
        <p14:creationId xmlns:p14="http://schemas.microsoft.com/office/powerpoint/2010/main" xmlns="" val="15570215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3200" dirty="0"/>
              <a:t>The need for security</a:t>
            </a:r>
          </a:p>
        </p:txBody>
      </p:sp>
      <p:pic>
        <p:nvPicPr>
          <p:cNvPr id="7170" name="Picture 2" descr="Why do I need home security - Why DoWhy D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822700" y="1220787"/>
            <a:ext cx="4876800" cy="4229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060221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3200" dirty="0" smtClean="0"/>
              <a:t>Problems </a:t>
            </a:r>
            <a:r>
              <a:rPr lang="en-US" sz="3200" dirty="0"/>
              <a:t>Security is solving</a:t>
            </a:r>
          </a:p>
        </p:txBody>
      </p:sp>
      <p:pic>
        <p:nvPicPr>
          <p:cNvPr id="8196" name="Picture 4" descr="Security Authentication vs. Authorization | A Quick Guid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746250" y="1630362"/>
            <a:ext cx="8705850" cy="3838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0915269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3200" dirty="0"/>
              <a:t>Encryption </a:t>
            </a:r>
          </a:p>
        </p:txBody>
      </p:sp>
      <p:pic>
        <p:nvPicPr>
          <p:cNvPr id="9220" name="Picture 4" descr="Wire encryption using SSL - Building Data Streaming Applications with  Apache Kafka [Book]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714471" y="1017587"/>
            <a:ext cx="9058275" cy="4752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42279863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3200" dirty="0"/>
              <a:t>Authentication </a:t>
            </a:r>
          </a:p>
        </p:txBody>
      </p:sp>
      <p:pic>
        <p:nvPicPr>
          <p:cNvPr id="10244" name="Picture 4" descr="https://miro.medium.com/max/1353/1*VJV04WPxH8cvmPQtUF664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47618" y="1852612"/>
            <a:ext cx="11598593" cy="2623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9182754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3200" dirty="0"/>
              <a:t>Authorization </a:t>
            </a:r>
          </a:p>
        </p:txBody>
      </p:sp>
      <p:pic>
        <p:nvPicPr>
          <p:cNvPr id="11266" name="Picture 2" descr="https://miro.medium.com/max/1353/1*hsiP1XG75y0fLd68zuyF-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57159" y="1781176"/>
            <a:ext cx="11598593" cy="316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40028071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3200" dirty="0" smtClean="0"/>
              <a:t>Message Metadata</a:t>
            </a:r>
            <a:endParaRPr lang="en-US" sz="3200" dirty="0"/>
          </a:p>
        </p:txBody>
      </p:sp>
      <p:sp>
        <p:nvSpPr>
          <p:cNvPr id="3" name="Content Placeholder 1"/>
          <p:cNvSpPr txBox="1">
            <a:spLocks/>
          </p:cNvSpPr>
          <p:nvPr/>
        </p:nvSpPr>
        <p:spPr>
          <a:xfrm>
            <a:off x="219018" y="857251"/>
            <a:ext cx="11777364" cy="944253"/>
          </a:xfrm>
          <a:prstGeom prst="rect">
            <a:avLst/>
          </a:prstGeom>
        </p:spPr>
        <p:txBody>
          <a:bodyPr/>
          <a:lstStyle>
            <a:lvl1pPr marL="365760" indent="-256032" algn="r" rtl="1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•"/>
              <a:defRPr kumimoji="0"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58368" indent="-246888" algn="r" rtl="1" eaLnBrk="1" latinLnBrk="0" hangingPunct="1">
              <a:spcBef>
                <a:spcPts val="300"/>
              </a:spcBef>
              <a:buClr>
                <a:schemeClr val="accent2"/>
              </a:buClr>
              <a:buFont typeface="Georgia"/>
              <a:buChar char="▫"/>
              <a:defRPr kumimoji="0" sz="2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23544" indent="-219456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79576" indent="-201168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89888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609344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28800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029968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5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240280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9728" indent="0" algn="ctr" rtl="0">
              <a:buNone/>
            </a:pPr>
            <a:r>
              <a:rPr lang="en-US" sz="3600" b="1" dirty="0" smtClean="0">
                <a:solidFill>
                  <a:srgbClr val="000000"/>
                </a:solidFill>
                <a:cs typeface="B Nazanin" panose="00000400000000000000" pitchFamily="2" charset="-78"/>
              </a:rPr>
              <a:t>Use </a:t>
            </a:r>
            <a:r>
              <a:rPr lang="en-US" sz="3600" b="1" dirty="0">
                <a:solidFill>
                  <a:srgbClr val="000000"/>
                </a:solidFill>
                <a:cs typeface="B Nazanin" panose="00000400000000000000" pitchFamily="2" charset="-78"/>
              </a:rPr>
              <a:t>the power of record headers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5539" y="1801504"/>
            <a:ext cx="6264322" cy="4087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1192970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5653546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3200" dirty="0" smtClean="0"/>
              <a:t>Message Schema</a:t>
            </a:r>
            <a:endParaRPr lang="en-US" sz="3200" dirty="0"/>
          </a:p>
        </p:txBody>
      </p:sp>
      <p:pic>
        <p:nvPicPr>
          <p:cNvPr id="4098" name="Picture 2" descr="Serialization and Deserializa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614459" y="1283481"/>
            <a:ext cx="8572500" cy="448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8578430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3200" dirty="0" smtClean="0"/>
              <a:t>Message </a:t>
            </a:r>
            <a:r>
              <a:rPr lang="en-US" sz="3200" dirty="0" err="1" smtClean="0"/>
              <a:t>Serializer</a:t>
            </a:r>
            <a:r>
              <a:rPr lang="en-US" sz="3200" dirty="0" smtClean="0"/>
              <a:t> &amp; </a:t>
            </a:r>
            <a:r>
              <a:rPr lang="en-US" sz="3200" dirty="0" err="1" smtClean="0"/>
              <a:t>Deserializer</a:t>
            </a:r>
            <a:endParaRPr lang="en-US" sz="3200" dirty="0"/>
          </a:p>
        </p:txBody>
      </p:sp>
      <p:pic>
        <p:nvPicPr>
          <p:cNvPr id="5122" name="Picture 2" descr="Implementation Methods for Kafka Serialization and Deserializa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614459" y="1163129"/>
            <a:ext cx="8572500" cy="448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4729850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en-US" sz="3200" dirty="0" err="1" smtClean="0"/>
              <a:t>Serializer</a:t>
            </a:r>
            <a:r>
              <a:rPr lang="en-US" sz="3200" dirty="0" smtClean="0"/>
              <a:t> Interface</a:t>
            </a:r>
            <a:endParaRPr lang="en-US" sz="3200" dirty="0"/>
          </a:p>
        </p:txBody>
      </p:sp>
      <p:sp>
        <p:nvSpPr>
          <p:cNvPr id="3" name="Content Placeholder 1"/>
          <p:cNvSpPr txBox="1">
            <a:spLocks/>
          </p:cNvSpPr>
          <p:nvPr/>
        </p:nvSpPr>
        <p:spPr>
          <a:xfrm>
            <a:off x="219018" y="857251"/>
            <a:ext cx="11777364" cy="5311537"/>
          </a:xfrm>
          <a:prstGeom prst="rect">
            <a:avLst/>
          </a:prstGeom>
        </p:spPr>
        <p:txBody>
          <a:bodyPr/>
          <a:lstStyle>
            <a:lvl1pPr marL="365760" indent="-256032" algn="r" rtl="1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•"/>
              <a:defRPr kumimoji="0"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58368" indent="-246888" algn="r" rtl="1" eaLnBrk="1" latinLnBrk="0" hangingPunct="1">
              <a:spcBef>
                <a:spcPts val="300"/>
              </a:spcBef>
              <a:buClr>
                <a:schemeClr val="accent2"/>
              </a:buClr>
              <a:buFont typeface="Georgia"/>
              <a:buChar char="▫"/>
              <a:defRPr kumimoji="0" sz="2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23544" indent="-219456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79576" indent="-201168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89888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609344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28800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029968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5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240280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9728" indent="0" algn="l" rtl="0">
              <a:buNone/>
            </a:pP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interface </a:t>
            </a:r>
            <a:r>
              <a:rPr lang="en-US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Serializer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extends Closeable {</a:t>
            </a:r>
          </a:p>
          <a:p>
            <a:pPr marL="109728" indent="0" algn="l" rtl="0">
              <a:buNone/>
            </a:pPr>
            <a:endParaRPr lang="en-US" b="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09728" indent="0" algn="l" rtl="0">
              <a:buNone/>
            </a:pP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void configure(Map&lt;String, ?&gt; var1, </a:t>
            </a:r>
            <a:r>
              <a:rPr lang="en-US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boolean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var2);</a:t>
            </a:r>
          </a:p>
          <a:p>
            <a:pPr marL="109728" indent="0" algn="l" rtl="0">
              <a:buNone/>
            </a:pPr>
            <a:endParaRPr lang="en-US" b="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09728" indent="0" algn="l" rtl="0">
              <a:buNone/>
            </a:pP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byte[] serialize(String var1, T var2);</a:t>
            </a:r>
          </a:p>
          <a:p>
            <a:pPr marL="109728" indent="0" algn="l" rtl="0">
              <a:buNone/>
            </a:pPr>
            <a:endParaRPr lang="en-US" b="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09728" indent="0" algn="l" rtl="0">
              <a:buNone/>
            </a:pP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void close();</a:t>
            </a:r>
          </a:p>
          <a:p>
            <a:pPr marL="109728" indent="0" algn="l" rtl="0">
              <a:buNone/>
            </a:pPr>
            <a:endParaRPr lang="en-US" b="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09728" indent="0" algn="l" rtl="0">
              <a:buNone/>
            </a:pP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109728" indent="0" algn="ctr" rtl="0">
              <a:buNone/>
            </a:pPr>
            <a:endParaRPr lang="en-US" sz="3600" b="1" dirty="0">
              <a:solidFill>
                <a:srgbClr val="000000"/>
              </a:solidFill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6972799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Configuration and </a:t>
            </a:r>
            <a:r>
              <a:rPr lang="en-US" dirty="0" smtClean="0"/>
              <a:t>Dependency</a:t>
            </a:r>
            <a:endParaRPr lang="en-US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fa-IR" dirty="0" smtClean="0"/>
              <a:t>6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/>
              <a:t>Consumers</a:t>
            </a:r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fa-IR" dirty="0" smtClean="0"/>
              <a:t>5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Messages - Order </a:t>
            </a:r>
            <a:r>
              <a:rPr lang="en-US" dirty="0"/>
              <a:t>and Delivery 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fa-IR" dirty="0" smtClean="0"/>
              <a:t>4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Messages – Metadata- Schema</a:t>
            </a:r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fa-IR" dirty="0" smtClean="0"/>
              <a:t>3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Primary Element</a:t>
            </a:r>
            <a:r>
              <a:rPr lang="en-US" dirty="0"/>
              <a:t>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fa-IR" smtClean="0"/>
              <a:t>۲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Introduction - Architecture  - Concept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fa-IR" smtClean="0"/>
              <a:t>۱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9148858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3200" dirty="0" err="1"/>
              <a:t>Deserializer</a:t>
            </a:r>
            <a:r>
              <a:rPr lang="en-US" sz="3200" dirty="0"/>
              <a:t> Interface</a:t>
            </a:r>
          </a:p>
        </p:txBody>
      </p:sp>
      <p:sp>
        <p:nvSpPr>
          <p:cNvPr id="3" name="Content Placeholder 1"/>
          <p:cNvSpPr txBox="1">
            <a:spLocks/>
          </p:cNvSpPr>
          <p:nvPr/>
        </p:nvSpPr>
        <p:spPr>
          <a:xfrm>
            <a:off x="219018" y="857251"/>
            <a:ext cx="11777364" cy="5311537"/>
          </a:xfrm>
          <a:prstGeom prst="rect">
            <a:avLst/>
          </a:prstGeom>
        </p:spPr>
        <p:txBody>
          <a:bodyPr/>
          <a:lstStyle>
            <a:lvl1pPr marL="365760" indent="-256032" algn="r" rtl="1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•"/>
              <a:defRPr kumimoji="0"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58368" indent="-246888" algn="r" rtl="1" eaLnBrk="1" latinLnBrk="0" hangingPunct="1">
              <a:spcBef>
                <a:spcPts val="300"/>
              </a:spcBef>
              <a:buClr>
                <a:schemeClr val="accent2"/>
              </a:buClr>
              <a:buFont typeface="Georgia"/>
              <a:buChar char="▫"/>
              <a:defRPr kumimoji="0" sz="2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23544" indent="-219456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79576" indent="-201168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89888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609344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28800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029968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5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240280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9728" indent="0" algn="l" rtl="0">
              <a:buNone/>
            </a:pP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interface </a:t>
            </a:r>
            <a:r>
              <a:rPr lang="en-US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Deserializer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extends Closeable {</a:t>
            </a:r>
          </a:p>
          <a:p>
            <a:pPr marL="109728" indent="0" algn="l" rtl="0">
              <a:buNone/>
            </a:pPr>
            <a:endParaRPr lang="en-US" b="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09728" indent="0" algn="l" rtl="0">
              <a:buNone/>
            </a:pP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void configure(Map&lt;String, ?&gt; var1, </a:t>
            </a:r>
            <a:r>
              <a:rPr lang="en-US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boolean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var2);</a:t>
            </a:r>
          </a:p>
          <a:p>
            <a:pPr marL="109728" indent="0" algn="l" rtl="0">
              <a:buNone/>
            </a:pPr>
            <a:endParaRPr lang="en-US" b="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09728" indent="0" algn="l" rtl="0">
              <a:buNone/>
            </a:pP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T </a:t>
            </a:r>
            <a:r>
              <a:rPr lang="en-US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deserialize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(String var1, byte[] var2);</a:t>
            </a:r>
          </a:p>
          <a:p>
            <a:pPr marL="109728" indent="0" algn="l" rtl="0">
              <a:buNone/>
            </a:pPr>
            <a:endParaRPr lang="en-US" b="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09728" indent="0" algn="l" rtl="0">
              <a:buNone/>
            </a:pP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void close();</a:t>
            </a:r>
          </a:p>
          <a:p>
            <a:pPr marL="109728" indent="0" algn="l" rtl="0">
              <a:buNone/>
            </a:pPr>
            <a:endParaRPr lang="en-US" b="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09728" indent="0" algn="l" rtl="0">
              <a:buNone/>
            </a:pP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xmlns="" val="31033788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3200" dirty="0" smtClean="0"/>
              <a:t>Example</a:t>
            </a:r>
            <a:endParaRPr lang="en-US" sz="3200" dirty="0"/>
          </a:p>
        </p:txBody>
      </p:sp>
      <p:sp>
        <p:nvSpPr>
          <p:cNvPr id="3" name="Content Placeholder 1"/>
          <p:cNvSpPr txBox="1">
            <a:spLocks/>
          </p:cNvSpPr>
          <p:nvPr/>
        </p:nvSpPr>
        <p:spPr>
          <a:xfrm>
            <a:off x="219018" y="1717060"/>
            <a:ext cx="11777364" cy="4178773"/>
          </a:xfrm>
          <a:prstGeom prst="rect">
            <a:avLst/>
          </a:prstGeom>
        </p:spPr>
        <p:txBody>
          <a:bodyPr/>
          <a:lstStyle>
            <a:lvl1pPr marL="365760" indent="-256032" algn="r" rtl="1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•"/>
              <a:defRPr kumimoji="0"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58368" indent="-246888" algn="r" rtl="1" eaLnBrk="1" latinLnBrk="0" hangingPunct="1">
              <a:spcBef>
                <a:spcPts val="300"/>
              </a:spcBef>
              <a:buClr>
                <a:schemeClr val="accent2"/>
              </a:buClr>
              <a:buFont typeface="Georgia"/>
              <a:buChar char="▫"/>
              <a:defRPr kumimoji="0" sz="2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23544" indent="-219456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79576" indent="-201168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89888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609344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28800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029968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5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240280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9728" indent="0" algn="l" rtl="0">
              <a:buNone/>
            </a:pP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class User {</a:t>
            </a:r>
          </a:p>
          <a:p>
            <a:pPr marL="109728" indent="0" algn="l" rtl="0">
              <a:buNone/>
            </a:pPr>
            <a:r>
              <a:rPr lang="en-US" b="1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private 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</a:t>
            </a:r>
            <a:r>
              <a:rPr lang="en-US" b="1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109728" indent="0" algn="l" rtl="0">
              <a:buNone/>
            </a:pPr>
            <a:r>
              <a:rPr lang="en-US" b="1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private </a:t>
            </a:r>
            <a:r>
              <a:rPr lang="en-US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age</a:t>
            </a:r>
            <a:r>
              <a:rPr lang="en-US" b="1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109728" indent="0" algn="l" rtl="0">
              <a:buNone/>
            </a:pPr>
            <a:endParaRPr lang="en-US" b="1" dirty="0" smtClean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09728" indent="0" algn="l" rtl="0">
              <a:buNone/>
            </a:pP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b="1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Constructor</a:t>
            </a:r>
          </a:p>
          <a:p>
            <a:pPr marL="109728" indent="0" algn="l" rtl="0">
              <a:buNone/>
            </a:pPr>
            <a:endParaRPr lang="en-US" b="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09728" indent="0" algn="l" rtl="0">
              <a:buNone/>
            </a:pPr>
            <a:r>
              <a:rPr lang="en-US" b="1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// 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Getter </a:t>
            </a:r>
            <a:r>
              <a:rPr lang="en-US" b="1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&amp; Setter</a:t>
            </a:r>
          </a:p>
          <a:p>
            <a:pPr marL="109728" indent="0" algn="l" rtl="0">
              <a:buNone/>
            </a:pPr>
            <a:r>
              <a:rPr lang="en-US" b="1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xmlns="" val="42903110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1"/>
          <p:cNvSpPr txBox="1">
            <a:spLocks/>
          </p:cNvSpPr>
          <p:nvPr/>
        </p:nvSpPr>
        <p:spPr>
          <a:xfrm>
            <a:off x="219018" y="1266684"/>
            <a:ext cx="11777364" cy="4820218"/>
          </a:xfrm>
          <a:prstGeom prst="rect">
            <a:avLst/>
          </a:prstGeom>
        </p:spPr>
        <p:txBody>
          <a:bodyPr/>
          <a:lstStyle>
            <a:lvl1pPr marL="365760" indent="-256032" algn="r" rtl="1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•"/>
              <a:defRPr kumimoji="0"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58368" indent="-246888" algn="r" rtl="1" eaLnBrk="1" latinLnBrk="0" hangingPunct="1">
              <a:spcBef>
                <a:spcPts val="300"/>
              </a:spcBef>
              <a:buClr>
                <a:schemeClr val="accent2"/>
              </a:buClr>
              <a:buFont typeface="Georgia"/>
              <a:buChar char="▫"/>
              <a:defRPr kumimoji="0" sz="2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23544" indent="-219456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79576" indent="-201168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89888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609344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28800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029968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5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240280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9728" indent="0" algn="l" rtl="0">
              <a:buNone/>
            </a:pPr>
            <a:r>
              <a:rPr lang="en-US" sz="2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lang="en-US" sz="20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UserSerializer</a:t>
            </a:r>
            <a:r>
              <a:rPr lang="en-US" sz="2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implements </a:t>
            </a:r>
            <a:r>
              <a:rPr lang="en-US" sz="20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Serializer</a:t>
            </a:r>
            <a:r>
              <a:rPr lang="en-US" sz="2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109728" indent="0" algn="l" rtl="0">
              <a:buNone/>
            </a:pPr>
            <a:endParaRPr lang="en-US" sz="2000" b="1" dirty="0" smtClean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09728" indent="0" algn="l" rtl="0">
              <a:buNone/>
            </a:pPr>
            <a:r>
              <a:rPr lang="en-US" sz="2000" b="1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@Override public </a:t>
            </a:r>
            <a:r>
              <a:rPr lang="en-US" sz="2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 configure(Map&lt;String, ?&gt; map, </a:t>
            </a:r>
            <a:r>
              <a:rPr lang="en-US" sz="20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boolean</a:t>
            </a:r>
            <a:r>
              <a:rPr lang="en-US" sz="2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b) {</a:t>
            </a:r>
            <a:endParaRPr lang="en-US" b="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09728" indent="0" algn="l" rtl="0">
              <a:buNone/>
            </a:pP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000" b="1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2000" b="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09728" indent="0" algn="l" rtl="0">
              <a:buNone/>
            </a:pPr>
            <a:r>
              <a:rPr lang="en-US" sz="2000" b="1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</a:p>
          <a:p>
            <a:pPr marL="109728" indent="0" algn="l" rtl="0">
              <a:buNone/>
            </a:pPr>
            <a:r>
              <a:rPr lang="en-US" sz="2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000" b="1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sz="2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Override public byte[] serialize(String arg0, User arg1) </a:t>
            </a:r>
            <a:r>
              <a:rPr lang="en-US" sz="2000" b="1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109728" indent="0" algn="l" rtl="0">
              <a:buNone/>
            </a:pPr>
            <a:r>
              <a:rPr lang="en-US" sz="2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2000" b="1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new </a:t>
            </a:r>
            <a:r>
              <a:rPr lang="en-US" sz="20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ObjectMapper</a:t>
            </a:r>
            <a:r>
              <a:rPr lang="en-US" sz="2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sz="2000" b="1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20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writeValueAsString</a:t>
            </a:r>
            <a:r>
              <a:rPr lang="en-US" sz="2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(arg1).</a:t>
            </a:r>
            <a:r>
              <a:rPr lang="en-US" sz="20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getBytes</a:t>
            </a:r>
            <a:r>
              <a:rPr lang="en-US" sz="2000" b="1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  <a:endParaRPr lang="en-US" sz="2000" b="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09728" indent="0" algn="l" rtl="0">
              <a:buNone/>
            </a:pPr>
            <a:r>
              <a:rPr lang="en-US" sz="2000" b="1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  <a:endParaRPr lang="en-US" sz="2000" b="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09728" indent="0" algn="l" rtl="0">
              <a:buNone/>
            </a:pPr>
            <a:endParaRPr lang="en-US" sz="2000" b="1" dirty="0" smtClean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09728" indent="0" algn="l" rtl="0">
              <a:buNone/>
            </a:pPr>
            <a:r>
              <a:rPr lang="en-US" sz="2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000" b="1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sz="2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Override public void close() {</a:t>
            </a:r>
          </a:p>
          <a:p>
            <a:pPr marL="109728" indent="0" algn="l" rtl="0">
              <a:buNone/>
            </a:pPr>
            <a:r>
              <a:rPr lang="en-US" sz="2000" b="1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  <a:endParaRPr lang="en-US" sz="2000" b="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09728" indent="0" algn="l" rtl="0">
              <a:buNone/>
            </a:pPr>
            <a:endParaRPr lang="en-US" sz="2000" b="1" dirty="0" smtClean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09728" indent="0" algn="l" rtl="0">
              <a:buNone/>
            </a:pPr>
            <a:r>
              <a:rPr lang="en-US" sz="2000" b="1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2000" b="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19018" y="153194"/>
            <a:ext cx="11363382" cy="433534"/>
          </a:xfrm>
        </p:spPr>
        <p:txBody>
          <a:bodyPr/>
          <a:lstStyle/>
          <a:p>
            <a:pPr algn="l"/>
            <a:r>
              <a:rPr lang="en-US" sz="3200" dirty="0" smtClean="0"/>
              <a:t>Example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xmlns="" val="6482674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19018" y="153194"/>
            <a:ext cx="11363382" cy="433534"/>
          </a:xfrm>
        </p:spPr>
        <p:txBody>
          <a:bodyPr/>
          <a:lstStyle/>
          <a:p>
            <a:pPr algn="l"/>
            <a:r>
              <a:rPr lang="en-US" sz="3200" dirty="0" smtClean="0"/>
              <a:t>Example</a:t>
            </a:r>
            <a:endParaRPr lang="en-US" sz="3200" dirty="0"/>
          </a:p>
        </p:txBody>
      </p:sp>
      <p:sp>
        <p:nvSpPr>
          <p:cNvPr id="4" name="Content Placeholder 1"/>
          <p:cNvSpPr txBox="1">
            <a:spLocks/>
          </p:cNvSpPr>
          <p:nvPr/>
        </p:nvSpPr>
        <p:spPr>
          <a:xfrm>
            <a:off x="219018" y="1310227"/>
            <a:ext cx="11777364" cy="4568059"/>
          </a:xfrm>
          <a:prstGeom prst="rect">
            <a:avLst/>
          </a:prstGeom>
        </p:spPr>
        <p:txBody>
          <a:bodyPr/>
          <a:lstStyle>
            <a:lvl1pPr marL="365760" indent="-256032" algn="r" rtl="1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•"/>
              <a:defRPr kumimoji="0"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58368" indent="-246888" algn="r" rtl="1" eaLnBrk="1" latinLnBrk="0" hangingPunct="1">
              <a:spcBef>
                <a:spcPts val="300"/>
              </a:spcBef>
              <a:buClr>
                <a:schemeClr val="accent2"/>
              </a:buClr>
              <a:buFont typeface="Georgia"/>
              <a:buChar char="▫"/>
              <a:defRPr kumimoji="0" sz="2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23544" indent="-219456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79576" indent="-201168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89888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609344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28800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029968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5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240280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9728" indent="0" algn="l" rtl="0">
              <a:buNone/>
            </a:pPr>
            <a:r>
              <a:rPr lang="en-US" sz="2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lang="en-US" sz="20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UserDeserializer</a:t>
            </a:r>
            <a:r>
              <a:rPr lang="en-US" sz="2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implements </a:t>
            </a:r>
            <a:r>
              <a:rPr lang="en-US" sz="20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Deserializer</a:t>
            </a:r>
            <a:r>
              <a:rPr lang="en-US" sz="2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109728" indent="0" algn="l" rtl="0">
              <a:buNone/>
            </a:pPr>
            <a:endParaRPr lang="en-US" sz="2000" b="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09728" indent="0" algn="l" rtl="0">
              <a:buNone/>
            </a:pPr>
            <a:r>
              <a:rPr lang="en-US" sz="2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@Override public void close() {</a:t>
            </a:r>
          </a:p>
          <a:p>
            <a:pPr marL="109728" indent="0" algn="l" rtl="0">
              <a:buNone/>
            </a:pPr>
            <a:r>
              <a:rPr lang="en-US" sz="2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</a:p>
          <a:p>
            <a:pPr marL="109728" indent="0" algn="l" rtl="0">
              <a:buNone/>
            </a:pPr>
            <a:endParaRPr lang="en-US" sz="2000" b="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09728" indent="0" algn="l" rtl="0">
              <a:buNone/>
            </a:pPr>
            <a:r>
              <a:rPr lang="en-US" sz="2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@Override public void configure(Map&lt;String, ?&gt; arg0, </a:t>
            </a:r>
            <a:r>
              <a:rPr lang="en-US" sz="20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boolean</a:t>
            </a:r>
            <a:r>
              <a:rPr lang="en-US" sz="2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arg1) {</a:t>
            </a:r>
          </a:p>
          <a:p>
            <a:pPr marL="109728" indent="0" algn="l" rtl="0">
              <a:buNone/>
            </a:pPr>
            <a:r>
              <a:rPr lang="en-US" sz="2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</a:p>
          <a:p>
            <a:pPr marL="109728" indent="0" algn="l" rtl="0">
              <a:buNone/>
            </a:pPr>
            <a:endParaRPr lang="en-US" sz="2000" b="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09728" indent="0" algn="l" rtl="0">
              <a:buNone/>
            </a:pPr>
            <a:r>
              <a:rPr lang="en-US" sz="2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@Override public User </a:t>
            </a:r>
            <a:r>
              <a:rPr lang="en-US" sz="20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deserialize</a:t>
            </a:r>
            <a:r>
              <a:rPr lang="en-US" sz="2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(String arg0, byte[] arg1) {</a:t>
            </a:r>
          </a:p>
          <a:p>
            <a:pPr marL="109728" indent="0" algn="l" rtl="0">
              <a:buNone/>
            </a:pPr>
            <a:r>
              <a:rPr lang="en-US" sz="2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return new </a:t>
            </a:r>
            <a:r>
              <a:rPr lang="en-US" sz="20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ObjectMapper</a:t>
            </a:r>
            <a:r>
              <a:rPr lang="en-US" sz="2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().</a:t>
            </a:r>
            <a:r>
              <a:rPr lang="en-US" sz="20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readValue</a:t>
            </a:r>
            <a:r>
              <a:rPr lang="en-US" sz="2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(arg1, </a:t>
            </a:r>
            <a:r>
              <a:rPr lang="en-US" sz="20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User.class</a:t>
            </a:r>
            <a:r>
              <a:rPr lang="en-US" sz="2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109728" indent="0" algn="l" rtl="0">
              <a:buNone/>
            </a:pPr>
            <a:r>
              <a:rPr lang="en-US" sz="2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</a:p>
          <a:p>
            <a:pPr marL="109728" indent="0" algn="l" rtl="0">
              <a:buNone/>
            </a:pPr>
            <a:endParaRPr lang="en-US" sz="2000" b="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09728" indent="0" algn="l" rtl="0">
              <a:buNone/>
            </a:pPr>
            <a:r>
              <a:rPr lang="en-US" sz="2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xmlns="" val="22381078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3200" dirty="0" smtClean="0"/>
              <a:t>Producer and Consumer Configuration</a:t>
            </a:r>
            <a:endParaRPr lang="en-US" sz="3200" dirty="0"/>
          </a:p>
        </p:txBody>
      </p:sp>
      <p:sp>
        <p:nvSpPr>
          <p:cNvPr id="3" name="Content Placeholder 1"/>
          <p:cNvSpPr txBox="1">
            <a:spLocks/>
          </p:cNvSpPr>
          <p:nvPr/>
        </p:nvSpPr>
        <p:spPr>
          <a:xfrm>
            <a:off x="219018" y="1571485"/>
            <a:ext cx="11777364" cy="4263257"/>
          </a:xfrm>
          <a:prstGeom prst="rect">
            <a:avLst/>
          </a:prstGeom>
        </p:spPr>
        <p:txBody>
          <a:bodyPr/>
          <a:lstStyle>
            <a:lvl1pPr marL="365760" indent="-256032" algn="r" rtl="1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•"/>
              <a:defRPr kumimoji="0"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58368" indent="-246888" algn="r" rtl="1" eaLnBrk="1" latinLnBrk="0" hangingPunct="1">
              <a:spcBef>
                <a:spcPts val="300"/>
              </a:spcBef>
              <a:buClr>
                <a:schemeClr val="accent2"/>
              </a:buClr>
              <a:buFont typeface="Georgia"/>
              <a:buChar char="▫"/>
              <a:defRPr kumimoji="0" sz="2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23544" indent="-219456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79576" indent="-201168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89888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609344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28800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029968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5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240280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9728" indent="0" algn="l" rtl="0">
              <a:buNone/>
            </a:pPr>
            <a:r>
              <a:rPr lang="en-US" sz="2000" b="1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Producer side</a:t>
            </a:r>
          </a:p>
          <a:p>
            <a:pPr marL="109728" indent="0" algn="l" rtl="0">
              <a:buNone/>
            </a:pPr>
            <a:r>
              <a:rPr lang="en-US" sz="2000" b="1" dirty="0" err="1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props.put</a:t>
            </a:r>
            <a:r>
              <a:rPr lang="en-US" sz="2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en-US" sz="20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value.serializer</a:t>
            </a:r>
            <a:r>
              <a:rPr lang="en-US" sz="2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", </a:t>
            </a:r>
            <a:endParaRPr lang="en-US" sz="2000" b="1" dirty="0" smtClean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09728" indent="0" algn="l" rtl="0">
              <a:buNone/>
            </a:pPr>
            <a:r>
              <a:rPr lang="en-US" sz="2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000" b="1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“</a:t>
            </a:r>
            <a:r>
              <a:rPr lang="en-US" sz="2000" b="1" dirty="0" err="1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com.isc.nps.npsd.kafka.serializers.UserSerializer</a:t>
            </a:r>
            <a:r>
              <a:rPr lang="en-US" sz="2000" b="1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");</a:t>
            </a:r>
          </a:p>
          <a:p>
            <a:pPr marL="109728" indent="0" algn="l" rtl="0">
              <a:buNone/>
            </a:pPr>
            <a:endParaRPr lang="en-US" sz="2000" b="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09728" indent="0" algn="l" rtl="0">
              <a:buNone/>
            </a:pPr>
            <a:endParaRPr lang="en-US" sz="2000" b="1" dirty="0" smtClean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09728" indent="0" algn="l" rtl="0">
              <a:buNone/>
            </a:pPr>
            <a:endParaRPr lang="en-US" sz="2000" b="1" dirty="0" smtClean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09728" indent="0" algn="l" rtl="0">
              <a:buNone/>
            </a:pPr>
            <a:endParaRPr lang="en-US" sz="2000" b="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09728" indent="0" algn="l" rtl="0">
              <a:buNone/>
            </a:pPr>
            <a:r>
              <a:rPr lang="en-US" sz="2000" b="1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//Consumer side</a:t>
            </a:r>
          </a:p>
          <a:p>
            <a:pPr marL="109728" indent="0" algn="l" rtl="0">
              <a:buNone/>
            </a:pPr>
            <a:r>
              <a:rPr lang="en-US" sz="20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props.put</a:t>
            </a:r>
            <a:r>
              <a:rPr lang="en-US" sz="2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en-US" sz="20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value.deserializer</a:t>
            </a:r>
            <a:r>
              <a:rPr lang="en-US" sz="2000" b="1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</a:p>
          <a:p>
            <a:pPr marL="109728" indent="0" algn="l" rtl="0">
              <a:buNone/>
            </a:pPr>
            <a:r>
              <a:rPr lang="en-US" sz="2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000" b="1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"</a:t>
            </a:r>
            <a:r>
              <a:rPr lang="en-US" sz="2000" b="1" dirty="0" err="1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com.isc.nps.npsd.kafka.deserializer.UserDeserializer</a:t>
            </a:r>
            <a:r>
              <a:rPr lang="en-US" sz="2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");</a:t>
            </a:r>
          </a:p>
        </p:txBody>
      </p:sp>
    </p:spTree>
    <p:extLst>
      <p:ext uri="{BB962C8B-B14F-4D97-AF65-F5344CB8AC3E}">
        <p14:creationId xmlns:p14="http://schemas.microsoft.com/office/powerpoint/2010/main" xmlns="" val="35947173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4 - Messages </a:t>
            </a:r>
            <a:r>
              <a:rPr lang="en-US" dirty="0"/>
              <a:t>- Order and Delivery </a:t>
            </a:r>
          </a:p>
        </p:txBody>
      </p:sp>
    </p:spTree>
    <p:extLst>
      <p:ext uri="{BB962C8B-B14F-4D97-AF65-F5344CB8AC3E}">
        <p14:creationId xmlns:p14="http://schemas.microsoft.com/office/powerpoint/2010/main" xmlns="" val="8838375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3859" y="845230"/>
            <a:ext cx="2933700" cy="11906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5459" y="2760436"/>
            <a:ext cx="2438400" cy="29337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4825" y="2760436"/>
            <a:ext cx="1428750" cy="2952750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219018" y="120649"/>
            <a:ext cx="11363382" cy="433534"/>
          </a:xfrm>
          <a:prstGeom prst="rect">
            <a:avLst/>
          </a:prstGeom>
          <a:effectLst/>
        </p:spPr>
        <p:txBody>
          <a:bodyPr anchor="ctr"/>
          <a:lstStyle>
            <a:lvl1pPr algn="r" rtl="1" eaLnBrk="1" latinLnBrk="0" hangingPunct="1">
              <a:spcBef>
                <a:spcPct val="0"/>
              </a:spcBef>
              <a:buNone/>
              <a:defRPr kumimoji="0" sz="2200" b="1" kern="1200" spc="-100" baseline="0">
                <a:solidFill>
                  <a:srgbClr val="000000"/>
                </a:solidFill>
                <a:effectLst/>
                <a:latin typeface="+mn-lt"/>
                <a:ea typeface="+mj-ea"/>
                <a:cs typeface="B Nazanin" panose="00000400000000000000" pitchFamily="2" charset="-78"/>
              </a:defRPr>
            </a:lvl1pPr>
          </a:lstStyle>
          <a:p>
            <a:pPr algn="l"/>
            <a:r>
              <a:rPr lang="en-US" sz="3200" dirty="0" smtClean="0"/>
              <a:t>Message Order - Single Partitioning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xmlns="" val="315031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3200" dirty="0" smtClean="0"/>
              <a:t>Message Order - Multiple Partitioning</a:t>
            </a:r>
            <a:endParaRPr lang="en-US"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8911" y="912375"/>
            <a:ext cx="2952750" cy="13144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666" y="3177494"/>
            <a:ext cx="2552700" cy="29908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27206" y="2929844"/>
            <a:ext cx="2962275" cy="32385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2227" y="2552472"/>
            <a:ext cx="5173362" cy="3615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1526583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3200" dirty="0" smtClean="0"/>
              <a:t>Message Order</a:t>
            </a:r>
            <a:endParaRPr lang="en-US" sz="3200" dirty="0"/>
          </a:p>
        </p:txBody>
      </p:sp>
      <p:sp>
        <p:nvSpPr>
          <p:cNvPr id="3" name="Rectangle 2"/>
          <p:cNvSpPr/>
          <p:nvPr/>
        </p:nvSpPr>
        <p:spPr>
          <a:xfrm>
            <a:off x="2817332" y="797486"/>
            <a:ext cx="616675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rgbClr val="000000"/>
                </a:solidFill>
                <a:cs typeface="B Nazanin" panose="00000400000000000000" pitchFamily="2" charset="-78"/>
              </a:rPr>
              <a:t>How to achieve strict </a:t>
            </a:r>
            <a:r>
              <a:rPr lang="en-US" sz="3600" b="1" dirty="0" smtClean="0">
                <a:solidFill>
                  <a:srgbClr val="000000"/>
                </a:solidFill>
                <a:cs typeface="B Nazanin" panose="00000400000000000000" pitchFamily="2" charset="-78"/>
              </a:rPr>
              <a:t>ordering?</a:t>
            </a:r>
            <a:endParaRPr lang="en-US" sz="3600" b="1" dirty="0">
              <a:solidFill>
                <a:srgbClr val="000000"/>
              </a:solidFill>
              <a:cs typeface="B Nazanin" panose="00000400000000000000" pitchFamily="2" charset="-78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19018" y="2054164"/>
            <a:ext cx="11697048" cy="35394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800" b="1" dirty="0" smtClean="0">
                <a:solidFill>
                  <a:srgbClr val="000000"/>
                </a:solidFill>
                <a:cs typeface="B Nazanin" panose="00000400000000000000" pitchFamily="2" charset="-78"/>
              </a:rPr>
              <a:t>Most </a:t>
            </a:r>
            <a:r>
              <a:rPr lang="en-US" sz="2800" b="1" dirty="0">
                <a:solidFill>
                  <a:srgbClr val="000000"/>
                </a:solidFill>
                <a:cs typeface="B Nazanin" panose="00000400000000000000" pitchFamily="2" charset="-78"/>
              </a:rPr>
              <a:t>businesses require things to be in the correct </a:t>
            </a:r>
            <a:r>
              <a:rPr lang="en-US" sz="2800" b="1" dirty="0" smtClean="0">
                <a:solidFill>
                  <a:srgbClr val="000000"/>
                </a:solidFill>
                <a:cs typeface="B Nazanin" panose="00000400000000000000" pitchFamily="2" charset="-78"/>
              </a:rPr>
              <a:t>order</a:t>
            </a:r>
          </a:p>
          <a:p>
            <a:pPr marL="914400" lvl="1" indent="-457200">
              <a:buFont typeface="Wingdings" panose="05000000000000000000" pitchFamily="2" charset="2"/>
              <a:buChar char="v"/>
            </a:pPr>
            <a:endParaRPr lang="en-US" sz="2800" b="1" dirty="0">
              <a:solidFill>
                <a:srgbClr val="000000"/>
              </a:solidFill>
              <a:cs typeface="B Nazanin" panose="00000400000000000000" pitchFamily="2" charset="-78"/>
            </a:endParaRPr>
          </a:p>
          <a:p>
            <a:pPr marL="914400" lvl="1" indent="-457200">
              <a:buFont typeface="Wingdings" panose="05000000000000000000" pitchFamily="2" charset="2"/>
              <a:buChar char="v"/>
            </a:pPr>
            <a:r>
              <a:rPr lang="en-US" sz="2800" b="1" dirty="0" smtClean="0">
                <a:solidFill>
                  <a:srgbClr val="000000"/>
                </a:solidFill>
                <a:cs typeface="B Nazanin" panose="00000400000000000000" pitchFamily="2" charset="-78"/>
              </a:rPr>
              <a:t>You </a:t>
            </a:r>
            <a:r>
              <a:rPr lang="en-US" sz="2800" b="1" dirty="0">
                <a:solidFill>
                  <a:srgbClr val="000000"/>
                </a:solidFill>
                <a:cs typeface="B Nazanin" panose="00000400000000000000" pitchFamily="2" charset="-78"/>
              </a:rPr>
              <a:t>must use only one </a:t>
            </a:r>
            <a:r>
              <a:rPr lang="en-US" sz="2800" b="1" dirty="0" smtClean="0">
                <a:solidFill>
                  <a:srgbClr val="000000"/>
                </a:solidFill>
                <a:cs typeface="B Nazanin" panose="00000400000000000000" pitchFamily="2" charset="-78"/>
              </a:rPr>
              <a:t>partition</a:t>
            </a:r>
          </a:p>
          <a:p>
            <a:pPr marL="914400" lvl="1" indent="-457200">
              <a:buFont typeface="Wingdings" panose="05000000000000000000" pitchFamily="2" charset="2"/>
              <a:buChar char="v"/>
            </a:pPr>
            <a:endParaRPr lang="en-US" sz="2800" b="1" dirty="0">
              <a:solidFill>
                <a:srgbClr val="000000"/>
              </a:solidFill>
              <a:cs typeface="B Nazanin" panose="00000400000000000000" pitchFamily="2" charset="-78"/>
            </a:endParaRPr>
          </a:p>
          <a:p>
            <a:pPr marL="457200" indent="-457200">
              <a:buFont typeface="Wingdings" panose="05000000000000000000" pitchFamily="2" charset="2"/>
              <a:buChar char="v"/>
            </a:pPr>
            <a:endParaRPr lang="en-US" sz="2800" b="1" dirty="0" smtClean="0">
              <a:solidFill>
                <a:srgbClr val="000000"/>
              </a:solidFill>
              <a:cs typeface="B Nazanin" panose="00000400000000000000" pitchFamily="2" charset="-78"/>
            </a:endParaRP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800" b="1" dirty="0" smtClean="0">
                <a:solidFill>
                  <a:srgbClr val="000000"/>
                </a:solidFill>
                <a:cs typeface="B Nazanin" panose="00000400000000000000" pitchFamily="2" charset="-78"/>
              </a:rPr>
              <a:t>Prefer </a:t>
            </a:r>
            <a:r>
              <a:rPr lang="en-US" sz="2800" b="1" dirty="0">
                <a:solidFill>
                  <a:srgbClr val="000000"/>
                </a:solidFill>
                <a:cs typeface="B Nazanin" panose="00000400000000000000" pitchFamily="2" charset="-78"/>
              </a:rPr>
              <a:t>messages to be ordered based on a certain property in the </a:t>
            </a:r>
            <a:r>
              <a:rPr lang="en-US" sz="2800" b="1" dirty="0" smtClean="0">
                <a:solidFill>
                  <a:srgbClr val="000000"/>
                </a:solidFill>
                <a:cs typeface="B Nazanin" panose="00000400000000000000" pitchFamily="2" charset="-78"/>
              </a:rPr>
              <a:t>message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endParaRPr lang="en-US" sz="2800" b="1" dirty="0">
              <a:solidFill>
                <a:srgbClr val="000000"/>
              </a:solidFill>
              <a:cs typeface="B Nazanin" panose="00000400000000000000" pitchFamily="2" charset="-78"/>
            </a:endParaRPr>
          </a:p>
          <a:p>
            <a:pPr marL="914400" lvl="1" indent="-457200">
              <a:buFont typeface="Wingdings" panose="05000000000000000000" pitchFamily="2" charset="2"/>
              <a:buChar char="v"/>
            </a:pPr>
            <a:r>
              <a:rPr lang="en-US" sz="2800" b="1" dirty="0" smtClean="0">
                <a:solidFill>
                  <a:srgbClr val="000000"/>
                </a:solidFill>
                <a:cs typeface="B Nazanin" panose="00000400000000000000" pitchFamily="2" charset="-78"/>
              </a:rPr>
              <a:t>Use </a:t>
            </a:r>
            <a:r>
              <a:rPr lang="en-US" sz="2800" b="1" dirty="0">
                <a:solidFill>
                  <a:srgbClr val="000000"/>
                </a:solidFill>
                <a:cs typeface="B Nazanin" panose="00000400000000000000" pitchFamily="2" charset="-78"/>
              </a:rPr>
              <a:t>multiple partitions and still reach the result you wish</a:t>
            </a:r>
          </a:p>
        </p:txBody>
      </p:sp>
    </p:spTree>
    <p:extLst>
      <p:ext uri="{BB962C8B-B14F-4D97-AF65-F5344CB8AC3E}">
        <p14:creationId xmlns:p14="http://schemas.microsoft.com/office/powerpoint/2010/main" xmlns="" val="23743299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19018" y="153194"/>
            <a:ext cx="11363382" cy="433534"/>
          </a:xfrm>
        </p:spPr>
        <p:txBody>
          <a:bodyPr/>
          <a:lstStyle/>
          <a:p>
            <a:pPr algn="l"/>
            <a:r>
              <a:rPr lang="en-US" sz="3200" dirty="0" smtClean="0"/>
              <a:t>Message Order - Keying </a:t>
            </a:r>
            <a:endParaRPr lang="en-US" sz="3200" dirty="0"/>
          </a:p>
        </p:txBody>
      </p:sp>
      <p:pic>
        <p:nvPicPr>
          <p:cNvPr id="13316" name="Picture 4" descr="https://dv-website.s3.amazonaws.com/uploads/2020/03/032020_pic1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128584" y="930877"/>
            <a:ext cx="10272584" cy="5033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2662289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Security – TLS – Authentication - Authorization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fa-IR" dirty="0" smtClean="0"/>
              <a:t>12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/>
              <a:t>Logs – Compression - Retention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fa-IR" dirty="0" smtClean="0"/>
              <a:t>11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Broker – Fail Detection - Imbalance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fa-IR" dirty="0" smtClean="0"/>
              <a:t>10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Clustering - </a:t>
            </a:r>
            <a:r>
              <a:rPr lang="en-US" dirty="0" smtClean="0"/>
              <a:t>Replication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fa-IR" dirty="0" smtClean="0"/>
              <a:t>9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Clustering - </a:t>
            </a:r>
            <a:r>
              <a:rPr lang="en-US" dirty="0" smtClean="0"/>
              <a:t>Partition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fa-IR" dirty="0" smtClean="0"/>
              <a:t>8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Clustering – </a:t>
            </a:r>
            <a:r>
              <a:rPr lang="en-US" dirty="0" smtClean="0"/>
              <a:t>Scalability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fa-IR" dirty="0" smtClean="0"/>
              <a:t>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2125296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19018" y="153194"/>
            <a:ext cx="11363382" cy="433534"/>
          </a:xfrm>
        </p:spPr>
        <p:txBody>
          <a:bodyPr/>
          <a:lstStyle/>
          <a:p>
            <a:pPr algn="l"/>
            <a:r>
              <a:rPr lang="en-US" sz="3200" dirty="0" smtClean="0"/>
              <a:t>Message Order - Keying </a:t>
            </a:r>
            <a:endParaRPr lang="en-US" sz="3200" dirty="0"/>
          </a:p>
        </p:txBody>
      </p:sp>
      <p:pic>
        <p:nvPicPr>
          <p:cNvPr id="15362" name="Picture 2" descr="https://dv-website.s3.amazonaws.com/uploads/2020/03/032020_pic1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429103" y="811469"/>
            <a:ext cx="7835243" cy="5096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7820762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https://dv-website.s3.amazonaws.com/uploads/2020/03/032020_pic1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541477" y="1007958"/>
            <a:ext cx="9505515" cy="4577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19018" y="153194"/>
            <a:ext cx="11363382" cy="433534"/>
          </a:xfrm>
        </p:spPr>
        <p:txBody>
          <a:bodyPr/>
          <a:lstStyle/>
          <a:p>
            <a:pPr algn="l"/>
            <a:r>
              <a:rPr lang="en-US" sz="3200" dirty="0" smtClean="0"/>
              <a:t>Message Order - Keying 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xmlns="" val="23756239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https://dv-website.s3.amazonaws.com/uploads/2020/03/032020_pic1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344022" y="791176"/>
            <a:ext cx="7821470" cy="5712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19018" y="153194"/>
            <a:ext cx="11363382" cy="433534"/>
          </a:xfrm>
        </p:spPr>
        <p:txBody>
          <a:bodyPr/>
          <a:lstStyle/>
          <a:p>
            <a:pPr algn="l"/>
            <a:r>
              <a:rPr lang="en-US" sz="3200" dirty="0" smtClean="0"/>
              <a:t>Message Order - Keying 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xmlns="" val="19734279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 descr="https://dv-website.s3.amazonaws.com/uploads/2020/03/032020_pic1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407350" y="773719"/>
            <a:ext cx="7370963" cy="5776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19018" y="153194"/>
            <a:ext cx="11363382" cy="433534"/>
          </a:xfrm>
        </p:spPr>
        <p:txBody>
          <a:bodyPr/>
          <a:lstStyle/>
          <a:p>
            <a:pPr algn="l"/>
            <a:r>
              <a:rPr lang="en-US" sz="3200" dirty="0" smtClean="0"/>
              <a:t>Message Order - Keying  and Partition Rebalancing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xmlns="" val="10872618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 descr="https://dv-website.s3.amazonaws.com/uploads/2020/03/032020_pic1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492174" y="869318"/>
            <a:ext cx="7590940" cy="5483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19018" y="153194"/>
            <a:ext cx="11363382" cy="433534"/>
          </a:xfrm>
        </p:spPr>
        <p:txBody>
          <a:bodyPr/>
          <a:lstStyle/>
          <a:p>
            <a:pPr algn="l"/>
            <a:r>
              <a:rPr lang="en-US" sz="3200" dirty="0" smtClean="0"/>
              <a:t>Message Order - Keying  and Partition Rebalancing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xmlns="" val="25329486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 descr="https://dv-website.s3.amazonaws.com/uploads/2020/03/032020_pic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810618" y="845708"/>
            <a:ext cx="6728798" cy="5432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19018" y="153194"/>
            <a:ext cx="11363382" cy="433534"/>
          </a:xfrm>
        </p:spPr>
        <p:txBody>
          <a:bodyPr/>
          <a:lstStyle/>
          <a:p>
            <a:pPr algn="l"/>
            <a:r>
              <a:rPr lang="en-US" sz="3200" dirty="0" smtClean="0"/>
              <a:t>Message Order - Keying  and Partition Rebalancing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xmlns="" val="2878763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 descr="https://dv-website.s3.amazonaws.com/uploads/2020/03/032020_pic1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501816" y="935086"/>
            <a:ext cx="8797786" cy="5210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19018" y="153194"/>
            <a:ext cx="11363382" cy="433534"/>
          </a:xfrm>
        </p:spPr>
        <p:txBody>
          <a:bodyPr/>
          <a:lstStyle/>
          <a:p>
            <a:pPr algn="l"/>
            <a:r>
              <a:rPr lang="en-US" sz="3200" dirty="0" smtClean="0"/>
              <a:t>Message Order - Keying  and Partition Rebalancing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xmlns="" val="13268007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19018" y="153194"/>
            <a:ext cx="11363382" cy="433534"/>
          </a:xfrm>
        </p:spPr>
        <p:txBody>
          <a:bodyPr/>
          <a:lstStyle/>
          <a:p>
            <a:pPr algn="l"/>
            <a:r>
              <a:rPr lang="en-US" sz="3200" dirty="0" smtClean="0"/>
              <a:t>Message Order </a:t>
            </a:r>
            <a:r>
              <a:rPr lang="en-US" sz="3200" dirty="0"/>
              <a:t>-  Ensuring that Data is Always Sent in Order</a:t>
            </a:r>
          </a:p>
        </p:txBody>
      </p:sp>
      <p:pic>
        <p:nvPicPr>
          <p:cNvPr id="22530" name="Picture 2" descr="https://dv-website.s3.amazonaws.com/uploads/2020/03/032020_pic1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587554" y="814350"/>
            <a:ext cx="7660316" cy="5643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9704048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en-US" sz="3200" dirty="0" smtClean="0"/>
              <a:t>Message Delivery and Durability</a:t>
            </a:r>
            <a:endParaRPr lang="en-US" sz="3200" dirty="0"/>
          </a:p>
        </p:txBody>
      </p:sp>
      <p:sp>
        <p:nvSpPr>
          <p:cNvPr id="4" name="Content Placeholder 1"/>
          <p:cNvSpPr txBox="1">
            <a:spLocks/>
          </p:cNvSpPr>
          <p:nvPr/>
        </p:nvSpPr>
        <p:spPr>
          <a:xfrm>
            <a:off x="219018" y="1083786"/>
            <a:ext cx="11729246" cy="5038233"/>
          </a:xfrm>
          <a:prstGeom prst="rect">
            <a:avLst/>
          </a:prstGeom>
        </p:spPr>
        <p:txBody>
          <a:bodyPr/>
          <a:lstStyle>
            <a:lvl1pPr marL="365760" indent="-256032" algn="r" rtl="1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•"/>
              <a:defRPr kumimoji="0"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58368" indent="-246888" algn="r" rtl="1" eaLnBrk="1" latinLnBrk="0" hangingPunct="1">
              <a:spcBef>
                <a:spcPts val="300"/>
              </a:spcBef>
              <a:buClr>
                <a:schemeClr val="accent2"/>
              </a:buClr>
              <a:buFont typeface="Georgia"/>
              <a:buChar char="▫"/>
              <a:defRPr kumimoji="0" sz="2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23544" indent="-219456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79576" indent="-201168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89888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609344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28800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029968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5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240280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rtl="0"/>
            <a:r>
              <a:rPr lang="en-US" sz="2000" dirty="0" smtClean="0">
                <a:solidFill>
                  <a:srgbClr val="000000"/>
                </a:solidFill>
                <a:cs typeface="B Nazanin" panose="00000400000000000000" pitchFamily="2" charset="-78"/>
              </a:rPr>
              <a:t>For Data Durability</a:t>
            </a:r>
          </a:p>
          <a:p>
            <a:pPr lvl="1" algn="l" rtl="0"/>
            <a:endParaRPr lang="en-US" sz="1800" dirty="0">
              <a:solidFill>
                <a:srgbClr val="000000"/>
              </a:solidFill>
              <a:cs typeface="B Nazanin" panose="00000400000000000000" pitchFamily="2" charset="-78"/>
            </a:endParaRPr>
          </a:p>
          <a:p>
            <a:pPr lvl="1" algn="l" rtl="0"/>
            <a:r>
              <a:rPr lang="en-US" sz="1800" dirty="0" smtClean="0">
                <a:solidFill>
                  <a:srgbClr val="000000"/>
                </a:solidFill>
                <a:cs typeface="B Nazanin" panose="00000400000000000000" pitchFamily="2" charset="-78"/>
              </a:rPr>
              <a:t>Producer configuration setting “</a:t>
            </a:r>
            <a:r>
              <a:rPr lang="en-US" sz="1800" dirty="0" err="1" smtClean="0">
                <a:solidFill>
                  <a:srgbClr val="000000"/>
                </a:solidFill>
                <a:cs typeface="B Nazanin" panose="00000400000000000000" pitchFamily="2" charset="-78"/>
              </a:rPr>
              <a:t>acks</a:t>
            </a:r>
            <a:r>
              <a:rPr lang="en-US" sz="1800" dirty="0" smtClean="0">
                <a:solidFill>
                  <a:srgbClr val="000000"/>
                </a:solidFill>
                <a:cs typeface="B Nazanin" panose="00000400000000000000" pitchFamily="2" charset="-78"/>
              </a:rPr>
              <a:t>”</a:t>
            </a:r>
          </a:p>
          <a:p>
            <a:pPr algn="l" rtl="0"/>
            <a:endParaRPr lang="en-US" sz="2000" dirty="0" smtClean="0">
              <a:solidFill>
                <a:srgbClr val="000000"/>
              </a:solidFill>
              <a:cs typeface="B Nazanin" panose="00000400000000000000" pitchFamily="2" charset="-78"/>
            </a:endParaRPr>
          </a:p>
          <a:p>
            <a:pPr algn="l" rtl="0"/>
            <a:r>
              <a:rPr lang="en-US" sz="2000" dirty="0" smtClean="0">
                <a:solidFill>
                  <a:srgbClr val="000000"/>
                </a:solidFill>
                <a:cs typeface="B Nazanin" panose="00000400000000000000" pitchFamily="2" charset="-78"/>
              </a:rPr>
              <a:t>“</a:t>
            </a:r>
            <a:r>
              <a:rPr lang="en-US" sz="2000" dirty="0" err="1" smtClean="0">
                <a:solidFill>
                  <a:srgbClr val="000000"/>
                </a:solidFill>
                <a:cs typeface="B Nazanin" panose="00000400000000000000" pitchFamily="2" charset="-78"/>
              </a:rPr>
              <a:t>acks</a:t>
            </a:r>
            <a:r>
              <a:rPr lang="en-US" sz="2000" dirty="0" smtClean="0">
                <a:solidFill>
                  <a:srgbClr val="000000"/>
                </a:solidFill>
                <a:cs typeface="B Nazanin" panose="00000400000000000000" pitchFamily="2" charset="-78"/>
              </a:rPr>
              <a:t>” specifies  how many acknowledgement receives </a:t>
            </a:r>
          </a:p>
          <a:p>
            <a:pPr lvl="1" algn="l" rtl="0"/>
            <a:endParaRPr lang="en-US" sz="1800" dirty="0">
              <a:solidFill>
                <a:srgbClr val="000000"/>
              </a:solidFill>
              <a:cs typeface="B Nazanin" panose="00000400000000000000" pitchFamily="2" charset="-78"/>
            </a:endParaRPr>
          </a:p>
          <a:p>
            <a:pPr lvl="1" algn="l" rtl="0"/>
            <a:r>
              <a:rPr lang="en-US" sz="1800" dirty="0" smtClean="0">
                <a:solidFill>
                  <a:srgbClr val="000000"/>
                </a:solidFill>
                <a:cs typeface="B Nazanin" panose="00000400000000000000" pitchFamily="2" charset="-78"/>
              </a:rPr>
              <a:t>To consider record / event delivered to the broker.</a:t>
            </a:r>
          </a:p>
          <a:p>
            <a:pPr algn="l" rtl="0"/>
            <a:endParaRPr lang="en-US" sz="2000" dirty="0" smtClean="0">
              <a:solidFill>
                <a:srgbClr val="000000"/>
              </a:solidFill>
              <a:cs typeface="B Nazanin" panose="00000400000000000000" pitchFamily="2" charset="-78"/>
            </a:endParaRPr>
          </a:p>
          <a:p>
            <a:pPr algn="l" rtl="0"/>
            <a:r>
              <a:rPr lang="en-US" sz="2000" dirty="0" smtClean="0">
                <a:solidFill>
                  <a:srgbClr val="000000"/>
                </a:solidFill>
                <a:cs typeface="B Nazanin" panose="00000400000000000000" pitchFamily="2" charset="-78"/>
              </a:rPr>
              <a:t>“</a:t>
            </a:r>
            <a:r>
              <a:rPr lang="en-US" sz="2000" dirty="0" err="1" smtClean="0">
                <a:solidFill>
                  <a:srgbClr val="000000"/>
                </a:solidFill>
                <a:cs typeface="B Nazanin" panose="00000400000000000000" pitchFamily="2" charset="-78"/>
              </a:rPr>
              <a:t>acks</a:t>
            </a:r>
            <a:r>
              <a:rPr lang="en-US" sz="2000" dirty="0" smtClean="0">
                <a:solidFill>
                  <a:srgbClr val="000000"/>
                </a:solidFill>
                <a:cs typeface="B Nazanin" panose="00000400000000000000" pitchFamily="2" charset="-78"/>
              </a:rPr>
              <a:t>” options choose </a:t>
            </a:r>
          </a:p>
          <a:p>
            <a:pPr algn="l" rtl="0"/>
            <a:endParaRPr lang="en-US" sz="2000" dirty="0">
              <a:solidFill>
                <a:srgbClr val="000000"/>
              </a:solidFill>
              <a:cs typeface="B Nazanin" panose="00000400000000000000" pitchFamily="2" charset="-78"/>
            </a:endParaRPr>
          </a:p>
          <a:p>
            <a:pPr lvl="1" algn="l" rtl="0"/>
            <a:r>
              <a:rPr lang="en-US" sz="1800" dirty="0" smtClean="0">
                <a:solidFill>
                  <a:srgbClr val="000000"/>
                </a:solidFill>
                <a:cs typeface="B Nazanin" panose="00000400000000000000" pitchFamily="2" charset="-78"/>
              </a:rPr>
              <a:t>none</a:t>
            </a:r>
          </a:p>
          <a:p>
            <a:pPr lvl="1" algn="l" rtl="0"/>
            <a:endParaRPr lang="en-US" sz="1800" dirty="0" smtClean="0">
              <a:solidFill>
                <a:srgbClr val="000000"/>
              </a:solidFill>
              <a:cs typeface="B Nazanin" panose="00000400000000000000" pitchFamily="2" charset="-78"/>
            </a:endParaRPr>
          </a:p>
          <a:p>
            <a:pPr lvl="1" algn="l" rtl="0"/>
            <a:r>
              <a:rPr lang="en-US" sz="1800" dirty="0" smtClean="0">
                <a:solidFill>
                  <a:srgbClr val="000000"/>
                </a:solidFill>
                <a:cs typeface="B Nazanin" panose="00000400000000000000" pitchFamily="2" charset="-78"/>
              </a:rPr>
              <a:t>One</a:t>
            </a:r>
          </a:p>
          <a:p>
            <a:pPr lvl="1" algn="l" rtl="0"/>
            <a:endParaRPr lang="en-US" sz="1800" dirty="0" smtClean="0">
              <a:solidFill>
                <a:srgbClr val="000000"/>
              </a:solidFill>
              <a:cs typeface="B Nazanin" panose="00000400000000000000" pitchFamily="2" charset="-78"/>
            </a:endParaRPr>
          </a:p>
          <a:p>
            <a:pPr lvl="1" algn="l" rtl="0"/>
            <a:r>
              <a:rPr lang="en-US" sz="1800" dirty="0" smtClean="0">
                <a:solidFill>
                  <a:srgbClr val="000000"/>
                </a:solidFill>
                <a:cs typeface="B Nazanin" panose="00000400000000000000" pitchFamily="2" charset="-78"/>
              </a:rPr>
              <a:t>all</a:t>
            </a:r>
          </a:p>
        </p:txBody>
      </p:sp>
    </p:spTree>
    <p:extLst>
      <p:ext uri="{BB962C8B-B14F-4D97-AF65-F5344CB8AC3E}">
        <p14:creationId xmlns:p14="http://schemas.microsoft.com/office/powerpoint/2010/main" xmlns="" val="2558979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19018" y="153194"/>
            <a:ext cx="11363382" cy="433534"/>
          </a:xfrm>
        </p:spPr>
        <p:txBody>
          <a:bodyPr/>
          <a:lstStyle/>
          <a:p>
            <a:pPr algn="l" rtl="0"/>
            <a:r>
              <a:rPr lang="en-US" sz="3200" dirty="0" smtClean="0"/>
              <a:t>Message Delivery and Durability – </a:t>
            </a:r>
            <a:r>
              <a:rPr lang="en-US" sz="3200" dirty="0" err="1" smtClean="0"/>
              <a:t>acks</a:t>
            </a:r>
            <a:r>
              <a:rPr lang="en-US" sz="3200" dirty="0" smtClean="0"/>
              <a:t> - replication</a:t>
            </a:r>
            <a:endParaRPr lang="en-US" sz="3200" dirty="0"/>
          </a:p>
        </p:txBody>
      </p:sp>
      <p:pic>
        <p:nvPicPr>
          <p:cNvPr id="1026" name="Picture 2" descr="Image for post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85709" y="1492250"/>
            <a:ext cx="11430000" cy="3066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0534700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1 - Introduction </a:t>
            </a:r>
            <a:r>
              <a:rPr lang="en-US" dirty="0"/>
              <a:t>- Architecture  and Concept</a:t>
            </a:r>
          </a:p>
        </p:txBody>
      </p:sp>
    </p:spTree>
    <p:extLst>
      <p:ext uri="{BB962C8B-B14F-4D97-AF65-F5344CB8AC3E}">
        <p14:creationId xmlns:p14="http://schemas.microsoft.com/office/powerpoint/2010/main" xmlns="" val="28973946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19018" y="153194"/>
            <a:ext cx="11363382" cy="433534"/>
          </a:xfrm>
        </p:spPr>
        <p:txBody>
          <a:bodyPr/>
          <a:lstStyle/>
          <a:p>
            <a:pPr algn="l" rtl="0"/>
            <a:r>
              <a:rPr lang="en-US" sz="3200" dirty="0" smtClean="0"/>
              <a:t>Message Delivery and Durability – </a:t>
            </a:r>
            <a:r>
              <a:rPr lang="en-US" sz="3200" dirty="0" err="1" smtClean="0"/>
              <a:t>acks</a:t>
            </a:r>
            <a:r>
              <a:rPr lang="en-US" sz="3200" dirty="0" smtClean="0"/>
              <a:t> – </a:t>
            </a:r>
            <a:r>
              <a:rPr lang="en-US" sz="3200" dirty="0" err="1" smtClean="0"/>
              <a:t>isr</a:t>
            </a:r>
            <a:r>
              <a:rPr lang="en-US" sz="3200" dirty="0" smtClean="0"/>
              <a:t> </a:t>
            </a:r>
            <a:endParaRPr lang="en-US" sz="3200" dirty="0"/>
          </a:p>
        </p:txBody>
      </p:sp>
      <p:pic>
        <p:nvPicPr>
          <p:cNvPr id="2050" name="Picture 2" descr="Image for post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85709" y="1458913"/>
            <a:ext cx="11430000" cy="3723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0300512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19018" y="153194"/>
            <a:ext cx="11363382" cy="433534"/>
          </a:xfrm>
        </p:spPr>
        <p:txBody>
          <a:bodyPr/>
          <a:lstStyle/>
          <a:p>
            <a:pPr algn="l" rtl="0"/>
            <a:r>
              <a:rPr lang="en-US" sz="3200" dirty="0" smtClean="0"/>
              <a:t>Message Delivery and Durability – </a:t>
            </a:r>
            <a:r>
              <a:rPr lang="en-US" sz="3200" dirty="0" err="1" smtClean="0"/>
              <a:t>acks</a:t>
            </a:r>
            <a:r>
              <a:rPr lang="en-US" sz="3200" dirty="0" smtClean="0"/>
              <a:t> = 0</a:t>
            </a:r>
            <a:endParaRPr lang="en-US" sz="3200" dirty="0"/>
          </a:p>
        </p:txBody>
      </p:sp>
      <p:pic>
        <p:nvPicPr>
          <p:cNvPr id="3074" name="Picture 2" descr="Image for post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85709" y="1462088"/>
            <a:ext cx="11430000" cy="3037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6532786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19018" y="153194"/>
            <a:ext cx="11363382" cy="433534"/>
          </a:xfrm>
        </p:spPr>
        <p:txBody>
          <a:bodyPr/>
          <a:lstStyle/>
          <a:p>
            <a:pPr algn="l" rtl="0"/>
            <a:r>
              <a:rPr lang="en-US" sz="3200" dirty="0" smtClean="0"/>
              <a:t>Message Delivery and Durability – </a:t>
            </a:r>
            <a:r>
              <a:rPr lang="en-US" sz="3200" dirty="0" err="1" smtClean="0"/>
              <a:t>acks</a:t>
            </a:r>
            <a:r>
              <a:rPr lang="en-US" sz="3200" dirty="0" smtClean="0"/>
              <a:t> = 1</a:t>
            </a:r>
            <a:endParaRPr lang="en-US" sz="3200" dirty="0"/>
          </a:p>
        </p:txBody>
      </p:sp>
      <p:pic>
        <p:nvPicPr>
          <p:cNvPr id="4098" name="Picture 2" descr="Image for post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09713"/>
            <a:ext cx="11430000" cy="3037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40179953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19018" y="153194"/>
            <a:ext cx="11363382" cy="433534"/>
          </a:xfrm>
        </p:spPr>
        <p:txBody>
          <a:bodyPr/>
          <a:lstStyle/>
          <a:p>
            <a:pPr algn="l" rtl="0"/>
            <a:r>
              <a:rPr lang="en-US" sz="3200" dirty="0" smtClean="0"/>
              <a:t>Message Delivery and Durability – </a:t>
            </a:r>
            <a:r>
              <a:rPr lang="en-US" sz="3200" dirty="0" err="1" smtClean="0"/>
              <a:t>acks</a:t>
            </a:r>
            <a:r>
              <a:rPr lang="en-US" sz="3200" dirty="0" smtClean="0"/>
              <a:t> = all</a:t>
            </a:r>
            <a:endParaRPr lang="en-US" sz="3200" dirty="0"/>
          </a:p>
        </p:txBody>
      </p:sp>
      <p:pic>
        <p:nvPicPr>
          <p:cNvPr id="5122" name="Picture 2" descr="Image for post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85709" y="1490663"/>
            <a:ext cx="11430000" cy="3037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1046991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Image for post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85709" y="1747838"/>
            <a:ext cx="11430000" cy="3037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19018" y="153194"/>
            <a:ext cx="11363382" cy="433534"/>
          </a:xfrm>
        </p:spPr>
        <p:txBody>
          <a:bodyPr/>
          <a:lstStyle/>
          <a:p>
            <a:pPr algn="l" rtl="0"/>
            <a:r>
              <a:rPr lang="en-US" sz="3200" dirty="0" smtClean="0"/>
              <a:t>Message Delivery and Durability – </a:t>
            </a:r>
            <a:r>
              <a:rPr lang="en-US" sz="3200" dirty="0" err="1" smtClean="0"/>
              <a:t>acks</a:t>
            </a:r>
            <a:r>
              <a:rPr lang="en-US" sz="3200" dirty="0" smtClean="0"/>
              <a:t> = all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xmlns="" val="23732412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19018" y="153194"/>
            <a:ext cx="11363382" cy="433534"/>
          </a:xfrm>
        </p:spPr>
        <p:txBody>
          <a:bodyPr/>
          <a:lstStyle/>
          <a:p>
            <a:pPr algn="l" rtl="0"/>
            <a:r>
              <a:rPr lang="en-US" sz="3200" dirty="0" smtClean="0"/>
              <a:t>Message Delivery and Durability – </a:t>
            </a:r>
            <a:r>
              <a:rPr lang="en-US" sz="3200" dirty="0"/>
              <a:t>Minimum In-Sync Replica</a:t>
            </a:r>
          </a:p>
        </p:txBody>
      </p:sp>
      <p:pic>
        <p:nvPicPr>
          <p:cNvPr id="7170" name="Picture 2" descr="Image for post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85709" y="1509713"/>
            <a:ext cx="11430000" cy="3037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6590181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19018" y="153194"/>
            <a:ext cx="11363382" cy="433534"/>
          </a:xfrm>
        </p:spPr>
        <p:txBody>
          <a:bodyPr/>
          <a:lstStyle/>
          <a:p>
            <a:pPr algn="l" rtl="0"/>
            <a:r>
              <a:rPr lang="en-US" sz="3200" dirty="0" smtClean="0"/>
              <a:t>Message Delivery and Durability – </a:t>
            </a:r>
            <a:r>
              <a:rPr lang="en-US" sz="3200" dirty="0"/>
              <a:t>Minimum In-Sync Replica</a:t>
            </a:r>
          </a:p>
        </p:txBody>
      </p:sp>
      <p:pic>
        <p:nvPicPr>
          <p:cNvPr id="8194" name="Picture 2" descr="Image for post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85709" y="1910703"/>
            <a:ext cx="11430000" cy="2891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5381763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19018" y="153194"/>
            <a:ext cx="11363382" cy="433534"/>
          </a:xfrm>
        </p:spPr>
        <p:txBody>
          <a:bodyPr/>
          <a:lstStyle/>
          <a:p>
            <a:pPr algn="l" rtl="0"/>
            <a:r>
              <a:rPr lang="en-US" sz="3200" dirty="0" smtClean="0"/>
              <a:t>Message Delivery and Durability – </a:t>
            </a:r>
            <a:r>
              <a:rPr lang="en-US" sz="3200" dirty="0"/>
              <a:t>Minimum In-Sync Replica</a:t>
            </a:r>
          </a:p>
        </p:txBody>
      </p:sp>
      <p:pic>
        <p:nvPicPr>
          <p:cNvPr id="9218" name="Picture 2" descr="Image for post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85709" y="1814513"/>
            <a:ext cx="11430000" cy="3037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1907922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3200" dirty="0" smtClean="0"/>
              <a:t>Processing Guarantees – Issues</a:t>
            </a:r>
            <a:endParaRPr lang="en-US" sz="3200" dirty="0"/>
          </a:p>
        </p:txBody>
      </p:sp>
      <p:sp>
        <p:nvSpPr>
          <p:cNvPr id="4" name="Content Placeholder 1"/>
          <p:cNvSpPr txBox="1">
            <a:spLocks/>
          </p:cNvSpPr>
          <p:nvPr/>
        </p:nvSpPr>
        <p:spPr>
          <a:xfrm>
            <a:off x="219018" y="1009650"/>
            <a:ext cx="11173912" cy="3092793"/>
          </a:xfrm>
          <a:prstGeom prst="rect">
            <a:avLst/>
          </a:prstGeom>
        </p:spPr>
        <p:txBody>
          <a:bodyPr/>
          <a:lstStyle>
            <a:lvl1pPr marL="365760" indent="-256032" algn="r" rtl="1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•"/>
              <a:defRPr kumimoji="0"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58368" indent="-246888" algn="r" rtl="1" eaLnBrk="1" latinLnBrk="0" hangingPunct="1">
              <a:spcBef>
                <a:spcPts val="300"/>
              </a:spcBef>
              <a:buClr>
                <a:schemeClr val="accent2"/>
              </a:buClr>
              <a:buFont typeface="Georgia"/>
              <a:buChar char="▫"/>
              <a:defRPr kumimoji="0" sz="2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23544" indent="-219456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79576" indent="-201168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89888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609344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28800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029968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5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240280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rtl="0"/>
            <a:r>
              <a:rPr lang="en-US" sz="3500" dirty="0" smtClean="0">
                <a:solidFill>
                  <a:srgbClr val="000000"/>
                </a:solidFill>
                <a:cs typeface="B Nazanin" panose="00000400000000000000" pitchFamily="2" charset="-78"/>
              </a:rPr>
              <a:t>How </a:t>
            </a:r>
            <a:r>
              <a:rPr lang="en-US" sz="3500" dirty="0">
                <a:solidFill>
                  <a:srgbClr val="000000"/>
                </a:solidFill>
                <a:cs typeface="B Nazanin" panose="00000400000000000000" pitchFamily="2" charset="-78"/>
              </a:rPr>
              <a:t>do we guarantee all messages are processed</a:t>
            </a:r>
            <a:r>
              <a:rPr lang="en-US" sz="3500" dirty="0" smtClean="0">
                <a:solidFill>
                  <a:srgbClr val="000000"/>
                </a:solidFill>
                <a:cs typeface="B Nazanin" panose="00000400000000000000" pitchFamily="2" charset="-78"/>
              </a:rPr>
              <a:t>?</a:t>
            </a:r>
          </a:p>
          <a:p>
            <a:pPr algn="l" rtl="0"/>
            <a:endParaRPr lang="en-US" sz="3500" dirty="0" smtClean="0">
              <a:solidFill>
                <a:srgbClr val="000000"/>
              </a:solidFill>
              <a:cs typeface="B Nazanin" panose="00000400000000000000" pitchFamily="2" charset="-78"/>
            </a:endParaRPr>
          </a:p>
          <a:p>
            <a:pPr marL="109728" indent="0" algn="l" rtl="0">
              <a:buNone/>
            </a:pPr>
            <a:endParaRPr lang="en-US" sz="3500" dirty="0">
              <a:solidFill>
                <a:srgbClr val="000000"/>
              </a:solidFill>
              <a:cs typeface="B Nazanin" panose="00000400000000000000" pitchFamily="2" charset="-78"/>
            </a:endParaRPr>
          </a:p>
          <a:p>
            <a:pPr algn="l" rtl="0"/>
            <a:r>
              <a:rPr lang="en-US" sz="3500" dirty="0">
                <a:solidFill>
                  <a:srgbClr val="000000"/>
                </a:solidFill>
                <a:cs typeface="B Nazanin" panose="00000400000000000000" pitchFamily="2" charset="-78"/>
              </a:rPr>
              <a:t>How do we avoid or handle duplicate messages?</a:t>
            </a:r>
          </a:p>
        </p:txBody>
      </p:sp>
    </p:spTree>
    <p:extLst>
      <p:ext uri="{BB962C8B-B14F-4D97-AF65-F5344CB8AC3E}">
        <p14:creationId xmlns:p14="http://schemas.microsoft.com/office/powerpoint/2010/main" xmlns="" val="19115950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3200" dirty="0" smtClean="0"/>
              <a:t>Processing Guarantees – Concept </a:t>
            </a:r>
            <a:endParaRPr lang="en-US" sz="3200" dirty="0"/>
          </a:p>
        </p:txBody>
      </p:sp>
      <p:pic>
        <p:nvPicPr>
          <p:cNvPr id="2050" name="Picture 2" descr="https://cdn-images-1.medium.com/max/1600/0*v6N46N0In8z-j1d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528734" y="1116012"/>
            <a:ext cx="8743950" cy="4705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1925265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31377" y="1034320"/>
            <a:ext cx="11705250" cy="5057561"/>
          </a:xfrm>
        </p:spPr>
        <p:txBody>
          <a:bodyPr/>
          <a:lstStyle/>
          <a:p>
            <a:pPr algn="l" rtl="0">
              <a:lnSpc>
                <a:spcPct val="150000"/>
              </a:lnSpc>
              <a:spcAft>
                <a:spcPts val="600"/>
              </a:spcAft>
            </a:pPr>
            <a:r>
              <a:rPr lang="en-US" sz="3200" dirty="0"/>
              <a:t>C</a:t>
            </a:r>
            <a:r>
              <a:rPr lang="en-US" sz="3200" dirty="0" smtClean="0"/>
              <a:t>ommunity</a:t>
            </a:r>
            <a:r>
              <a:rPr lang="en-US" sz="3200" dirty="0"/>
              <a:t>  </a:t>
            </a:r>
            <a:endParaRPr lang="fa-IR" sz="3200" dirty="0" smtClean="0"/>
          </a:p>
          <a:p>
            <a:pPr algn="l" rtl="0">
              <a:lnSpc>
                <a:spcPct val="150000"/>
              </a:lnSpc>
              <a:spcAft>
                <a:spcPts val="600"/>
              </a:spcAft>
            </a:pPr>
            <a:r>
              <a:rPr lang="en-US" sz="3200" dirty="0" smtClean="0"/>
              <a:t>Distributed event </a:t>
            </a:r>
            <a:r>
              <a:rPr lang="en-US" sz="3200" dirty="0"/>
              <a:t>streaming platform </a:t>
            </a:r>
            <a:endParaRPr lang="fa-IR" sz="3200" dirty="0" smtClean="0"/>
          </a:p>
          <a:p>
            <a:pPr algn="l" rtl="0">
              <a:lnSpc>
                <a:spcPct val="150000"/>
              </a:lnSpc>
              <a:spcAft>
                <a:spcPts val="600"/>
              </a:spcAft>
            </a:pPr>
            <a:r>
              <a:rPr lang="en-US" sz="3200" dirty="0" smtClean="0"/>
              <a:t>Capable </a:t>
            </a:r>
            <a:r>
              <a:rPr lang="en-US" sz="3200" dirty="0"/>
              <a:t>of handling trillions of events a </a:t>
            </a:r>
            <a:r>
              <a:rPr lang="en-US" sz="3200" dirty="0" smtClean="0"/>
              <a:t>day</a:t>
            </a:r>
          </a:p>
          <a:p>
            <a:pPr algn="l" rtl="0">
              <a:lnSpc>
                <a:spcPct val="150000"/>
              </a:lnSpc>
              <a:spcAft>
                <a:spcPts val="600"/>
              </a:spcAft>
            </a:pPr>
            <a:r>
              <a:rPr lang="en-US" sz="3200" dirty="0"/>
              <a:t> </a:t>
            </a:r>
            <a:r>
              <a:rPr lang="en-US" sz="3200" dirty="0" smtClean="0"/>
              <a:t>Based </a:t>
            </a:r>
            <a:r>
              <a:rPr lang="en-US" sz="3200" dirty="0"/>
              <a:t>on an abstraction of a distributed commit </a:t>
            </a:r>
            <a:r>
              <a:rPr lang="en-US" sz="3200" dirty="0" smtClean="0"/>
              <a:t>log</a:t>
            </a:r>
          </a:p>
          <a:p>
            <a:pPr algn="l" rtl="0">
              <a:lnSpc>
                <a:spcPct val="150000"/>
              </a:lnSpc>
              <a:spcAft>
                <a:spcPts val="600"/>
              </a:spcAft>
            </a:pPr>
            <a:r>
              <a:rPr lang="en-US" sz="3200" dirty="0" smtClean="0"/>
              <a:t>Created </a:t>
            </a:r>
            <a:r>
              <a:rPr lang="en-US" sz="3200" dirty="0"/>
              <a:t>and open sourced by LinkedIn in </a:t>
            </a:r>
            <a:r>
              <a:rPr lang="en-US" sz="3200" dirty="0" smtClean="0"/>
              <a:t>2011</a:t>
            </a:r>
          </a:p>
          <a:p>
            <a:pPr algn="l" rtl="0"/>
            <a:endParaRPr lang="fa-IR" sz="3200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3200" dirty="0" smtClean="0"/>
              <a:t>Introduction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xmlns="" val="12865737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5 - Consumers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7554587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19018" y="153194"/>
            <a:ext cx="11363382" cy="433534"/>
          </a:xfrm>
        </p:spPr>
        <p:txBody>
          <a:bodyPr/>
          <a:lstStyle/>
          <a:p>
            <a:pPr algn="l"/>
            <a:r>
              <a:rPr lang="en-US" sz="3200" dirty="0" smtClean="0"/>
              <a:t>Consumer &amp; Consumer Group</a:t>
            </a:r>
            <a:endParaRPr lang="en-US" sz="3200" dirty="0"/>
          </a:p>
        </p:txBody>
      </p:sp>
      <p:sp>
        <p:nvSpPr>
          <p:cNvPr id="4" name="Content Placeholder 1"/>
          <p:cNvSpPr txBox="1">
            <a:spLocks/>
          </p:cNvSpPr>
          <p:nvPr/>
        </p:nvSpPr>
        <p:spPr>
          <a:xfrm>
            <a:off x="219019" y="1009650"/>
            <a:ext cx="4937868" cy="4895850"/>
          </a:xfrm>
          <a:prstGeom prst="rect">
            <a:avLst/>
          </a:prstGeom>
        </p:spPr>
        <p:txBody>
          <a:bodyPr/>
          <a:lstStyle>
            <a:lvl1pPr marL="365760" indent="-256032" algn="r" rtl="1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•"/>
              <a:defRPr kumimoji="0"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58368" indent="-246888" algn="r" rtl="1" eaLnBrk="1" latinLnBrk="0" hangingPunct="1">
              <a:spcBef>
                <a:spcPts val="300"/>
              </a:spcBef>
              <a:buClr>
                <a:schemeClr val="accent2"/>
              </a:buClr>
              <a:buFont typeface="Georgia"/>
              <a:buChar char="▫"/>
              <a:defRPr kumimoji="0" sz="2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23544" indent="-219456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79576" indent="-201168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89888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609344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28800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029968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5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240280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rtl="0"/>
            <a:r>
              <a:rPr lang="en-US" sz="2000" dirty="0" smtClean="0">
                <a:solidFill>
                  <a:srgbClr val="000000"/>
                </a:solidFill>
                <a:cs typeface="B Nazanin" panose="00000400000000000000" pitchFamily="2" charset="-78"/>
              </a:rPr>
              <a:t>Topic </a:t>
            </a:r>
          </a:p>
          <a:p>
            <a:pPr algn="l" rtl="0"/>
            <a:endParaRPr lang="en-US" sz="2000" dirty="0">
              <a:solidFill>
                <a:srgbClr val="000000"/>
              </a:solidFill>
              <a:cs typeface="B Nazanin" panose="00000400000000000000" pitchFamily="2" charset="-78"/>
            </a:endParaRPr>
          </a:p>
          <a:p>
            <a:pPr algn="l" rtl="0"/>
            <a:r>
              <a:rPr lang="en-US" sz="2000" dirty="0" smtClean="0">
                <a:solidFill>
                  <a:srgbClr val="000000"/>
                </a:solidFill>
                <a:cs typeface="B Nazanin" panose="00000400000000000000" pitchFamily="2" charset="-78"/>
              </a:rPr>
              <a:t>Producer - Tail</a:t>
            </a:r>
          </a:p>
          <a:p>
            <a:pPr algn="l" rtl="0"/>
            <a:endParaRPr lang="en-US" sz="2000" dirty="0">
              <a:solidFill>
                <a:srgbClr val="000000"/>
              </a:solidFill>
              <a:cs typeface="B Nazanin" panose="00000400000000000000" pitchFamily="2" charset="-78"/>
            </a:endParaRPr>
          </a:p>
          <a:p>
            <a:pPr algn="l" rtl="0"/>
            <a:r>
              <a:rPr lang="en-US" sz="2000" dirty="0" smtClean="0">
                <a:solidFill>
                  <a:srgbClr val="000000"/>
                </a:solidFill>
                <a:cs typeface="B Nazanin" panose="00000400000000000000" pitchFamily="2" charset="-78"/>
              </a:rPr>
              <a:t>Consumer – Own Place</a:t>
            </a:r>
          </a:p>
          <a:p>
            <a:pPr algn="l" rtl="0"/>
            <a:endParaRPr lang="en-US" sz="2000" dirty="0" smtClean="0">
              <a:solidFill>
                <a:srgbClr val="000000"/>
              </a:solidFill>
              <a:cs typeface="B Nazanin" panose="00000400000000000000" pitchFamily="2" charset="-78"/>
            </a:endParaRPr>
          </a:p>
          <a:p>
            <a:pPr algn="l" rtl="0"/>
            <a:r>
              <a:rPr lang="en-US" sz="2000" dirty="0" smtClean="0">
                <a:solidFill>
                  <a:srgbClr val="000000"/>
                </a:solidFill>
                <a:cs typeface="B Nazanin" panose="00000400000000000000" pitchFamily="2" charset="-78"/>
              </a:rPr>
              <a:t>Scale - </a:t>
            </a:r>
            <a:r>
              <a:rPr lang="en-US" sz="2000" dirty="0">
                <a:solidFill>
                  <a:srgbClr val="000000"/>
                </a:solidFill>
                <a:cs typeface="B Nazanin" panose="00000400000000000000" pitchFamily="2" charset="-78"/>
              </a:rPr>
              <a:t>Partition </a:t>
            </a:r>
            <a:endParaRPr lang="en-US" sz="2000" dirty="0" smtClean="0">
              <a:solidFill>
                <a:srgbClr val="000000"/>
              </a:solidFill>
              <a:cs typeface="B Nazanin" panose="00000400000000000000" pitchFamily="2" charset="-78"/>
            </a:endParaRPr>
          </a:p>
          <a:p>
            <a:pPr algn="l" rtl="0"/>
            <a:endParaRPr lang="en-US" sz="2000" dirty="0" smtClean="0">
              <a:solidFill>
                <a:srgbClr val="000000"/>
              </a:solidFill>
              <a:cs typeface="B Nazanin" panose="00000400000000000000" pitchFamily="2" charset="-78"/>
            </a:endParaRPr>
          </a:p>
          <a:p>
            <a:pPr algn="l" rtl="0"/>
            <a:r>
              <a:rPr lang="en-US" sz="2000" dirty="0" smtClean="0">
                <a:solidFill>
                  <a:srgbClr val="000000"/>
                </a:solidFill>
                <a:cs typeface="B Nazanin" panose="00000400000000000000" pitchFamily="2" charset="-78"/>
              </a:rPr>
              <a:t>Consumer Group</a:t>
            </a:r>
          </a:p>
          <a:p>
            <a:pPr algn="l" rtl="0"/>
            <a:endParaRPr lang="en-US" sz="2000" dirty="0">
              <a:solidFill>
                <a:srgbClr val="000000"/>
              </a:solidFill>
              <a:cs typeface="B Nazanin" panose="00000400000000000000" pitchFamily="2" charset="-78"/>
            </a:endParaRPr>
          </a:p>
          <a:p>
            <a:pPr algn="l" rtl="0"/>
            <a:r>
              <a:rPr lang="en-US" sz="2000" dirty="0" smtClean="0">
                <a:solidFill>
                  <a:srgbClr val="000000"/>
                </a:solidFill>
                <a:cs typeface="B Nazanin" panose="00000400000000000000" pitchFamily="2" charset="-78"/>
              </a:rPr>
              <a:t>Old - Zookeeper for Group Management</a:t>
            </a:r>
          </a:p>
          <a:p>
            <a:pPr algn="l" rtl="0"/>
            <a:endParaRPr lang="en-US" sz="2000" dirty="0">
              <a:solidFill>
                <a:srgbClr val="000000"/>
              </a:solidFill>
              <a:cs typeface="B Nazanin" panose="00000400000000000000" pitchFamily="2" charset="-78"/>
            </a:endParaRPr>
          </a:p>
          <a:p>
            <a:pPr algn="l" rtl="0"/>
            <a:r>
              <a:rPr lang="en-US" sz="2000" dirty="0" smtClean="0">
                <a:solidFill>
                  <a:srgbClr val="000000"/>
                </a:solidFill>
                <a:cs typeface="B Nazanin" panose="00000400000000000000" pitchFamily="2" charset="-78"/>
              </a:rPr>
              <a:t>New – Group Coordination Protocol</a:t>
            </a:r>
          </a:p>
          <a:p>
            <a:pPr algn="l" rtl="0"/>
            <a:endParaRPr lang="en-US" sz="2000" dirty="0">
              <a:solidFill>
                <a:srgbClr val="000000"/>
              </a:solidFill>
              <a:cs typeface="B Nazanin" panose="00000400000000000000" pitchFamily="2" charset="-78"/>
            </a:endParaRPr>
          </a:p>
          <a:p>
            <a:pPr algn="l" rtl="0"/>
            <a:endParaRPr lang="en-US" sz="2000" dirty="0" smtClean="0">
              <a:solidFill>
                <a:srgbClr val="000000"/>
              </a:solidFill>
              <a:cs typeface="B Nazanin" panose="00000400000000000000" pitchFamily="2" charset="-78"/>
            </a:endParaRPr>
          </a:p>
          <a:p>
            <a:pPr algn="l" rtl="0"/>
            <a:endParaRPr lang="en-US" sz="2000" dirty="0">
              <a:solidFill>
                <a:srgbClr val="000000"/>
              </a:solidFill>
              <a:cs typeface="B Nazanin" panose="00000400000000000000" pitchFamily="2" charset="-78"/>
            </a:endParaRPr>
          </a:p>
        </p:txBody>
      </p:sp>
      <p:pic>
        <p:nvPicPr>
          <p:cNvPr id="1026" name="Picture 2" descr="Figure 1: Consumer Grou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942703" y="1009649"/>
            <a:ext cx="6906397" cy="3990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6685874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19018" y="153194"/>
            <a:ext cx="11363382" cy="433534"/>
          </a:xfrm>
        </p:spPr>
        <p:txBody>
          <a:bodyPr/>
          <a:lstStyle/>
          <a:p>
            <a:pPr algn="l"/>
            <a:r>
              <a:rPr lang="en-US" sz="3200" dirty="0" smtClean="0"/>
              <a:t>Consumer Position</a:t>
            </a:r>
            <a:endParaRPr lang="en-US"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569" y="1733550"/>
            <a:ext cx="11041380" cy="291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3341076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19018" y="153194"/>
            <a:ext cx="11363382" cy="433534"/>
          </a:xfrm>
        </p:spPr>
        <p:txBody>
          <a:bodyPr/>
          <a:lstStyle/>
          <a:p>
            <a:pPr algn="l"/>
            <a:r>
              <a:rPr lang="en-US" sz="3200" dirty="0" smtClean="0"/>
              <a:t>Consumer – Offset Storage</a:t>
            </a:r>
            <a:endParaRPr lang="en-US" sz="3200" dirty="0"/>
          </a:p>
        </p:txBody>
      </p:sp>
      <p:pic>
        <p:nvPicPr>
          <p:cNvPr id="2050" name="Picture 2" descr="Kafka Cluster | Broker | Application | OffsetCommitReques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19018" y="1062681"/>
            <a:ext cx="11664776" cy="4374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5730765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19018" y="153194"/>
            <a:ext cx="11363382" cy="433534"/>
          </a:xfrm>
        </p:spPr>
        <p:txBody>
          <a:bodyPr/>
          <a:lstStyle/>
          <a:p>
            <a:pPr algn="l"/>
            <a:r>
              <a:rPr lang="en-US" sz="3200" dirty="0" smtClean="0"/>
              <a:t>Consumer – Describe  using CLI</a:t>
            </a:r>
            <a:endParaRPr lang="en-US"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94521"/>
            <a:ext cx="12061508" cy="1860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9484786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19018" y="153194"/>
            <a:ext cx="11363382" cy="433534"/>
          </a:xfrm>
        </p:spPr>
        <p:txBody>
          <a:bodyPr/>
          <a:lstStyle/>
          <a:p>
            <a:pPr algn="l"/>
            <a:r>
              <a:rPr lang="en-US" sz="3200" dirty="0" smtClean="0"/>
              <a:t>Consumer – Lag</a:t>
            </a:r>
            <a:endParaRPr lang="en-US" sz="3200" dirty="0"/>
          </a:p>
        </p:txBody>
      </p:sp>
      <p:sp>
        <p:nvSpPr>
          <p:cNvPr id="4" name="Content Placeholder 1"/>
          <p:cNvSpPr txBox="1">
            <a:spLocks/>
          </p:cNvSpPr>
          <p:nvPr/>
        </p:nvSpPr>
        <p:spPr>
          <a:xfrm>
            <a:off x="219018" y="1009650"/>
            <a:ext cx="10490171" cy="4895850"/>
          </a:xfrm>
          <a:prstGeom prst="rect">
            <a:avLst/>
          </a:prstGeom>
        </p:spPr>
        <p:txBody>
          <a:bodyPr/>
          <a:lstStyle>
            <a:lvl1pPr marL="365760" indent="-256032" algn="r" rtl="1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•"/>
              <a:defRPr kumimoji="0"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58368" indent="-246888" algn="r" rtl="1" eaLnBrk="1" latinLnBrk="0" hangingPunct="1">
              <a:spcBef>
                <a:spcPts val="300"/>
              </a:spcBef>
              <a:buClr>
                <a:schemeClr val="accent2"/>
              </a:buClr>
              <a:buFont typeface="Georgia"/>
              <a:buChar char="▫"/>
              <a:defRPr kumimoji="0" sz="2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23544" indent="-219456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79576" indent="-201168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89888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609344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28800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029968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5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240280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rtl="0"/>
            <a:r>
              <a:rPr lang="en-US" sz="2600" dirty="0" smtClean="0">
                <a:solidFill>
                  <a:srgbClr val="000000"/>
                </a:solidFill>
                <a:cs typeface="B Nazanin" panose="00000400000000000000" pitchFamily="2" charset="-78"/>
              </a:rPr>
              <a:t>Key Performance Indicator  - KPI </a:t>
            </a:r>
          </a:p>
          <a:p>
            <a:pPr algn="l" rtl="0"/>
            <a:endParaRPr lang="en-US" sz="2600" dirty="0">
              <a:solidFill>
                <a:srgbClr val="000000"/>
              </a:solidFill>
              <a:cs typeface="B Nazanin" panose="00000400000000000000" pitchFamily="2" charset="-78"/>
            </a:endParaRPr>
          </a:p>
          <a:p>
            <a:pPr algn="l" rtl="0"/>
            <a:r>
              <a:rPr lang="en-US" sz="2600" dirty="0" smtClean="0">
                <a:solidFill>
                  <a:srgbClr val="000000"/>
                </a:solidFill>
                <a:cs typeface="B Nazanin" panose="00000400000000000000" pitchFamily="2" charset="-78"/>
              </a:rPr>
              <a:t>Delta between last committed to last produces</a:t>
            </a:r>
          </a:p>
          <a:p>
            <a:pPr algn="l" rtl="0"/>
            <a:endParaRPr lang="en-US" sz="2600" dirty="0" smtClean="0">
              <a:solidFill>
                <a:srgbClr val="000000"/>
              </a:solidFill>
              <a:cs typeface="B Nazanin" panose="00000400000000000000" pitchFamily="2" charset="-78"/>
            </a:endParaRPr>
          </a:p>
          <a:p>
            <a:pPr algn="l" rtl="0"/>
            <a:r>
              <a:rPr lang="en-US" sz="2600" dirty="0" smtClean="0">
                <a:solidFill>
                  <a:srgbClr val="000000"/>
                </a:solidFill>
                <a:cs typeface="B Nazanin" panose="00000400000000000000" pitchFamily="2" charset="-78"/>
              </a:rPr>
              <a:t>Keep lag to minimum</a:t>
            </a:r>
          </a:p>
          <a:p>
            <a:pPr algn="l" rtl="0"/>
            <a:endParaRPr lang="en-US" sz="2600" dirty="0" smtClean="0">
              <a:solidFill>
                <a:srgbClr val="000000"/>
              </a:solidFill>
              <a:cs typeface="B Nazanin" panose="00000400000000000000" pitchFamily="2" charset="-78"/>
            </a:endParaRPr>
          </a:p>
          <a:p>
            <a:pPr lvl="1" algn="l" rtl="0"/>
            <a:r>
              <a:rPr lang="en-US" dirty="0" smtClean="0">
                <a:solidFill>
                  <a:srgbClr val="000000"/>
                </a:solidFill>
                <a:cs typeface="B Nazanin" panose="00000400000000000000" pitchFamily="2" charset="-78"/>
              </a:rPr>
              <a:t>Kafka Persistence is based on retention</a:t>
            </a:r>
          </a:p>
          <a:p>
            <a:pPr algn="l" rtl="0"/>
            <a:endParaRPr lang="en-US" sz="2600" dirty="0">
              <a:solidFill>
                <a:srgbClr val="000000"/>
              </a:solidFill>
              <a:cs typeface="B Nazanin" panose="00000400000000000000" pitchFamily="2" charset="-78"/>
            </a:endParaRPr>
          </a:p>
          <a:p>
            <a:pPr lvl="1" algn="l" rtl="0"/>
            <a:r>
              <a:rPr lang="en-US" dirty="0" smtClean="0">
                <a:solidFill>
                  <a:srgbClr val="000000"/>
                </a:solidFill>
                <a:cs typeface="B Nazanin" panose="00000400000000000000" pitchFamily="2" charset="-78"/>
              </a:rPr>
              <a:t> Lag persists</a:t>
            </a:r>
          </a:p>
          <a:p>
            <a:pPr lvl="1" algn="l" rtl="0"/>
            <a:endParaRPr lang="en-US" dirty="0">
              <a:solidFill>
                <a:srgbClr val="000000"/>
              </a:solidFill>
              <a:cs typeface="B Nazanin" panose="00000400000000000000" pitchFamily="2" charset="-78"/>
            </a:endParaRPr>
          </a:p>
          <a:p>
            <a:pPr lvl="1" algn="l" rtl="0"/>
            <a:r>
              <a:rPr lang="en-US" dirty="0" smtClean="0">
                <a:solidFill>
                  <a:srgbClr val="000000"/>
                </a:solidFill>
                <a:cs typeface="B Nazanin" panose="00000400000000000000" pitchFamily="2" charset="-78"/>
              </a:rPr>
              <a:t>Lose data at some point in time</a:t>
            </a:r>
            <a:endParaRPr lang="en-US" dirty="0">
              <a:solidFill>
                <a:srgbClr val="000000"/>
              </a:solidFill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9188967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19018" y="153194"/>
            <a:ext cx="11363382" cy="433534"/>
          </a:xfrm>
        </p:spPr>
        <p:txBody>
          <a:bodyPr/>
          <a:lstStyle/>
          <a:p>
            <a:pPr algn="l"/>
            <a:r>
              <a:rPr lang="en-US" sz="3200" dirty="0" smtClean="0"/>
              <a:t>Consumer Lag Explore</a:t>
            </a:r>
            <a:endParaRPr lang="en-US" sz="3200" dirty="0"/>
          </a:p>
        </p:txBody>
      </p:sp>
      <p:sp>
        <p:nvSpPr>
          <p:cNvPr id="8" name="Content Placeholder 1"/>
          <p:cNvSpPr txBox="1">
            <a:spLocks/>
          </p:cNvSpPr>
          <p:nvPr/>
        </p:nvSpPr>
        <p:spPr>
          <a:xfrm>
            <a:off x="219018" y="838200"/>
            <a:ext cx="11601507" cy="5105400"/>
          </a:xfrm>
          <a:prstGeom prst="rect">
            <a:avLst/>
          </a:prstGeom>
        </p:spPr>
        <p:txBody>
          <a:bodyPr/>
          <a:lstStyle>
            <a:lvl1pPr marL="365760" indent="-256032" algn="r" rtl="1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•"/>
              <a:defRPr kumimoji="0"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58368" indent="-246888" algn="r" rtl="1" eaLnBrk="1" latinLnBrk="0" hangingPunct="1">
              <a:spcBef>
                <a:spcPts val="300"/>
              </a:spcBef>
              <a:buClr>
                <a:schemeClr val="accent2"/>
              </a:buClr>
              <a:buFont typeface="Georgia"/>
              <a:buChar char="▫"/>
              <a:defRPr kumimoji="0" sz="2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23544" indent="-219456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79576" indent="-201168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89888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609344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28800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029968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5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240280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rtl="0">
              <a:buFont typeface="Wingdings" panose="05000000000000000000" pitchFamily="2" charset="2"/>
              <a:buChar char="v"/>
            </a:pPr>
            <a:endParaRPr lang="en-US" sz="2000" dirty="0" smtClean="0">
              <a:solidFill>
                <a:srgbClr val="000000"/>
              </a:solidFill>
              <a:cs typeface="B Nazanin" panose="00000400000000000000" pitchFamily="2" charset="-78"/>
            </a:endParaRPr>
          </a:p>
          <a:p>
            <a:pPr algn="l" rtl="0">
              <a:buFont typeface="Wingdings" panose="05000000000000000000" pitchFamily="2" charset="2"/>
              <a:buChar char="v"/>
            </a:pPr>
            <a:r>
              <a:rPr lang="en-US" sz="2000" dirty="0" smtClean="0">
                <a:solidFill>
                  <a:srgbClr val="000000"/>
                </a:solidFill>
                <a:cs typeface="B Nazanin" panose="00000400000000000000" pitchFamily="2" charset="-78"/>
              </a:rPr>
              <a:t>Kafka </a:t>
            </a:r>
            <a:r>
              <a:rPr lang="en-US" sz="2000" dirty="0">
                <a:solidFill>
                  <a:srgbClr val="000000"/>
                </a:solidFill>
                <a:cs typeface="B Nazanin" panose="00000400000000000000" pitchFamily="2" charset="-78"/>
              </a:rPr>
              <a:t>Lag </a:t>
            </a:r>
            <a:r>
              <a:rPr lang="en-US" sz="2000" dirty="0" smtClean="0">
                <a:solidFill>
                  <a:srgbClr val="000000"/>
                </a:solidFill>
                <a:cs typeface="B Nazanin" panose="00000400000000000000" pitchFamily="2" charset="-78"/>
              </a:rPr>
              <a:t>Exporter</a:t>
            </a:r>
          </a:p>
          <a:p>
            <a:pPr lvl="1" algn="l" rtl="0">
              <a:buFont typeface="Wingdings" panose="05000000000000000000" pitchFamily="2" charset="2"/>
              <a:buChar char="v"/>
            </a:pPr>
            <a:r>
              <a:rPr lang="en-US" sz="1800" dirty="0" smtClean="0">
                <a:solidFill>
                  <a:srgbClr val="000000"/>
                </a:solidFill>
                <a:cs typeface="B Nazanin" panose="00000400000000000000" pitchFamily="2" charset="-78"/>
              </a:rPr>
              <a:t>native Kubernetes support </a:t>
            </a:r>
          </a:p>
          <a:p>
            <a:pPr lvl="1" algn="l" rtl="0">
              <a:buFont typeface="Wingdings" panose="05000000000000000000" pitchFamily="2" charset="2"/>
              <a:buChar char="v"/>
            </a:pPr>
            <a:r>
              <a:rPr lang="en-US" sz="1800" dirty="0" smtClean="0">
                <a:solidFill>
                  <a:srgbClr val="000000"/>
                </a:solidFill>
                <a:cs typeface="B Nazanin" panose="00000400000000000000" pitchFamily="2" charset="-78"/>
              </a:rPr>
              <a:t>contained time-based </a:t>
            </a:r>
            <a:r>
              <a:rPr lang="en-US" sz="1800" dirty="0">
                <a:solidFill>
                  <a:srgbClr val="000000"/>
                </a:solidFill>
                <a:cs typeface="B Nazanin" panose="00000400000000000000" pitchFamily="2" charset="-78"/>
              </a:rPr>
              <a:t>lag </a:t>
            </a:r>
            <a:r>
              <a:rPr lang="en-US" sz="1800" dirty="0" smtClean="0">
                <a:solidFill>
                  <a:srgbClr val="000000"/>
                </a:solidFill>
                <a:cs typeface="B Nazanin" panose="00000400000000000000" pitchFamily="2" charset="-78"/>
              </a:rPr>
              <a:t>monitoring</a:t>
            </a:r>
            <a:endParaRPr lang="en-US" sz="1800" dirty="0">
              <a:solidFill>
                <a:srgbClr val="000000"/>
              </a:solidFill>
              <a:cs typeface="B Nazanin" panose="00000400000000000000" pitchFamily="2" charset="-78"/>
            </a:endParaRPr>
          </a:p>
          <a:p>
            <a:pPr marL="109728" indent="0" algn="l" rtl="0">
              <a:buFont typeface="Georgia"/>
              <a:buNone/>
            </a:pPr>
            <a:endParaRPr lang="en-US" sz="2000" dirty="0" smtClean="0">
              <a:solidFill>
                <a:srgbClr val="000000"/>
              </a:solidFill>
              <a:cs typeface="B Nazanin" panose="00000400000000000000" pitchFamily="2" charset="-78"/>
            </a:endParaRPr>
          </a:p>
          <a:p>
            <a:pPr marL="109728" indent="0" algn="l" rtl="0">
              <a:buFont typeface="Georgia"/>
              <a:buNone/>
            </a:pPr>
            <a:endParaRPr lang="en-US" sz="2000" dirty="0" smtClean="0">
              <a:solidFill>
                <a:srgbClr val="000000"/>
              </a:solidFill>
              <a:cs typeface="B Nazanin" panose="00000400000000000000" pitchFamily="2" charset="-78"/>
            </a:endParaRPr>
          </a:p>
          <a:p>
            <a:pPr algn="l" rtl="0"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rgbClr val="000000"/>
                </a:solidFill>
                <a:cs typeface="B Nazanin" panose="00000400000000000000" pitchFamily="2" charset="-78"/>
              </a:rPr>
              <a:t>Burrow</a:t>
            </a:r>
          </a:p>
          <a:p>
            <a:pPr lvl="1" algn="l" rtl="0">
              <a:buFont typeface="Wingdings" panose="05000000000000000000" pitchFamily="2" charset="2"/>
              <a:buChar char="v"/>
            </a:pPr>
            <a:r>
              <a:rPr lang="en-US" sz="1800" dirty="0">
                <a:solidFill>
                  <a:srgbClr val="000000"/>
                </a:solidFill>
                <a:cs typeface="B Nazanin" panose="00000400000000000000" pitchFamily="2" charset="-78"/>
              </a:rPr>
              <a:t>Burrow is an active LinkedIn project </a:t>
            </a:r>
          </a:p>
          <a:p>
            <a:pPr lvl="1" algn="l" rtl="0">
              <a:buFont typeface="Wingdings" panose="05000000000000000000" pitchFamily="2" charset="2"/>
              <a:buChar char="v"/>
            </a:pPr>
            <a:r>
              <a:rPr lang="en-US" sz="1800" dirty="0">
                <a:solidFill>
                  <a:srgbClr val="000000"/>
                </a:solidFill>
                <a:cs typeface="B Nazanin" panose="00000400000000000000" pitchFamily="2" charset="-78"/>
              </a:rPr>
              <a:t>Has an active community</a:t>
            </a:r>
          </a:p>
          <a:p>
            <a:pPr marL="109728" indent="0" algn="l" rtl="0">
              <a:buFont typeface="Georgia"/>
              <a:buNone/>
            </a:pPr>
            <a:endParaRPr lang="en-US" sz="2000" dirty="0" smtClean="0">
              <a:solidFill>
                <a:srgbClr val="000000"/>
              </a:solidFill>
              <a:cs typeface="B Nazanin" panose="00000400000000000000" pitchFamily="2" charset="-78"/>
            </a:endParaRPr>
          </a:p>
          <a:p>
            <a:pPr marL="109728" indent="0" algn="l" rtl="0">
              <a:buFont typeface="Georgia"/>
              <a:buNone/>
            </a:pPr>
            <a:endParaRPr lang="en-US" sz="2000" dirty="0" smtClean="0">
              <a:solidFill>
                <a:srgbClr val="000000"/>
              </a:solidFill>
              <a:cs typeface="B Nazanin" panose="00000400000000000000" pitchFamily="2" charset="-78"/>
            </a:endParaRPr>
          </a:p>
          <a:p>
            <a:pPr algn="l" rtl="0">
              <a:buFont typeface="Wingdings" panose="05000000000000000000" pitchFamily="2" charset="2"/>
              <a:buChar char="v"/>
            </a:pPr>
            <a:r>
              <a:rPr lang="en-US" sz="2000" dirty="0" smtClean="0">
                <a:solidFill>
                  <a:srgbClr val="000000"/>
                </a:solidFill>
                <a:cs typeface="B Nazanin" panose="00000400000000000000" pitchFamily="2" charset="-78"/>
              </a:rPr>
              <a:t>Remora</a:t>
            </a:r>
            <a:endParaRPr lang="en-US" sz="2000" dirty="0">
              <a:solidFill>
                <a:srgbClr val="000000"/>
              </a:solidFill>
              <a:cs typeface="B Nazanin" panose="00000400000000000000" pitchFamily="2" charset="-78"/>
            </a:endParaRPr>
          </a:p>
          <a:p>
            <a:pPr lvl="1" algn="l" rtl="0">
              <a:buFont typeface="Wingdings" panose="05000000000000000000" pitchFamily="2" charset="2"/>
              <a:buChar char="v"/>
            </a:pPr>
            <a:r>
              <a:rPr lang="en-US" sz="1800" dirty="0" smtClean="0">
                <a:solidFill>
                  <a:srgbClr val="000000"/>
                </a:solidFill>
                <a:cs typeface="B Nazanin" panose="00000400000000000000" pitchFamily="2" charset="-78"/>
              </a:rPr>
              <a:t>Was created </a:t>
            </a:r>
            <a:r>
              <a:rPr lang="en-US" sz="1800" dirty="0">
                <a:solidFill>
                  <a:srgbClr val="000000"/>
                </a:solidFill>
                <a:cs typeface="B Nazanin" panose="00000400000000000000" pitchFamily="2" charset="-78"/>
              </a:rPr>
              <a:t>after </a:t>
            </a:r>
            <a:r>
              <a:rPr lang="en-US" sz="1800" dirty="0" err="1">
                <a:solidFill>
                  <a:srgbClr val="000000"/>
                </a:solidFill>
                <a:cs typeface="B Nazanin" panose="00000400000000000000" pitchFamily="2" charset="-78"/>
              </a:rPr>
              <a:t>Zalando</a:t>
            </a:r>
            <a:r>
              <a:rPr lang="en-US" sz="1800" dirty="0">
                <a:solidFill>
                  <a:srgbClr val="000000"/>
                </a:solidFill>
                <a:cs typeface="B Nazanin" panose="00000400000000000000" pitchFamily="2" charset="-78"/>
              </a:rPr>
              <a:t> spent some time using Burrow. </a:t>
            </a:r>
            <a:endParaRPr lang="en-US" sz="1800" dirty="0" smtClean="0">
              <a:solidFill>
                <a:srgbClr val="000000"/>
              </a:solidFill>
              <a:cs typeface="B Nazanin" panose="00000400000000000000" pitchFamily="2" charset="-78"/>
            </a:endParaRPr>
          </a:p>
          <a:p>
            <a:pPr lvl="1" algn="l" rtl="0">
              <a:buFont typeface="Wingdings" panose="05000000000000000000" pitchFamily="2" charset="2"/>
              <a:buChar char="v"/>
            </a:pPr>
            <a:r>
              <a:rPr lang="en-US" sz="1800" dirty="0" smtClean="0">
                <a:solidFill>
                  <a:srgbClr val="000000"/>
                </a:solidFill>
                <a:cs typeface="B Nazanin" panose="00000400000000000000" pitchFamily="2" charset="-78"/>
              </a:rPr>
              <a:t>Has </a:t>
            </a:r>
            <a:r>
              <a:rPr lang="en-US" sz="1800" dirty="0" err="1">
                <a:solidFill>
                  <a:srgbClr val="000000"/>
                </a:solidFill>
                <a:cs typeface="B Nazanin" panose="00000400000000000000" pitchFamily="2" charset="-78"/>
              </a:rPr>
              <a:t>Datadog</a:t>
            </a:r>
            <a:r>
              <a:rPr lang="en-US" sz="1800" dirty="0">
                <a:solidFill>
                  <a:srgbClr val="000000"/>
                </a:solidFill>
                <a:cs typeface="B Nazanin" panose="00000400000000000000" pitchFamily="2" charset="-78"/>
              </a:rPr>
              <a:t> and </a:t>
            </a:r>
            <a:r>
              <a:rPr lang="en-US" sz="1800" dirty="0" err="1" smtClean="0">
                <a:solidFill>
                  <a:srgbClr val="000000"/>
                </a:solidFill>
                <a:cs typeface="B Nazanin" panose="00000400000000000000" pitchFamily="2" charset="-78"/>
              </a:rPr>
              <a:t>CloudWatch</a:t>
            </a:r>
            <a:r>
              <a:rPr lang="en-US" sz="1800" dirty="0">
                <a:solidFill>
                  <a:srgbClr val="000000"/>
                </a:solidFill>
                <a:cs typeface="B Nazanin" panose="00000400000000000000" pitchFamily="2" charset="-78"/>
              </a:rPr>
              <a:t> </a:t>
            </a:r>
            <a:r>
              <a:rPr lang="en-US" sz="1800" dirty="0" smtClean="0">
                <a:solidFill>
                  <a:srgbClr val="000000"/>
                </a:solidFill>
                <a:cs typeface="B Nazanin" panose="00000400000000000000" pitchFamily="2" charset="-78"/>
              </a:rPr>
              <a:t>integration</a:t>
            </a:r>
            <a:endParaRPr lang="en-US" sz="1800" dirty="0">
              <a:solidFill>
                <a:srgbClr val="000000"/>
              </a:solidFill>
              <a:cs typeface="B Nazanin" panose="00000400000000000000" pitchFamily="2" charset="-78"/>
            </a:endParaRPr>
          </a:p>
          <a:p>
            <a:pPr marL="109728" indent="0" algn="l" rtl="0">
              <a:buFont typeface="Georgia"/>
              <a:buNone/>
            </a:pPr>
            <a:endParaRPr lang="en-US" sz="2000" dirty="0" smtClean="0">
              <a:solidFill>
                <a:srgbClr val="000000"/>
              </a:solidFill>
              <a:cs typeface="B Nazanin" panose="00000400000000000000" pitchFamily="2" charset="-78"/>
            </a:endParaRPr>
          </a:p>
          <a:p>
            <a:pPr marL="109728" indent="0" algn="l" rtl="0">
              <a:buFont typeface="Georgia"/>
              <a:buNone/>
            </a:pPr>
            <a:endParaRPr lang="en-US" sz="2000" dirty="0" smtClean="0">
              <a:solidFill>
                <a:srgbClr val="000000"/>
              </a:solidFill>
              <a:cs typeface="B Nazanin" panose="00000400000000000000" pitchFamily="2" charset="-78"/>
            </a:endParaRPr>
          </a:p>
          <a:p>
            <a:pPr marL="109728" indent="0" algn="l" rtl="0">
              <a:buFont typeface="Georgia"/>
              <a:buNone/>
            </a:pPr>
            <a:endParaRPr lang="en-US" sz="2000" dirty="0">
              <a:solidFill>
                <a:srgbClr val="000000"/>
              </a:solidFill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0489157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19018" y="153194"/>
            <a:ext cx="11363382" cy="433534"/>
          </a:xfrm>
        </p:spPr>
        <p:txBody>
          <a:bodyPr/>
          <a:lstStyle/>
          <a:p>
            <a:pPr algn="l"/>
            <a:r>
              <a:rPr lang="en-US" sz="3200" dirty="0"/>
              <a:t>Burrow dashboards</a:t>
            </a:r>
          </a:p>
        </p:txBody>
      </p:sp>
      <p:pic>
        <p:nvPicPr>
          <p:cNvPr id="5122" name="Picture 2" descr="Lag By Number | Produce vs. Consu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14325" y="1444625"/>
            <a:ext cx="11565255" cy="3677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1521195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19018" y="153194"/>
            <a:ext cx="11363382" cy="433534"/>
          </a:xfrm>
        </p:spPr>
        <p:txBody>
          <a:bodyPr/>
          <a:lstStyle/>
          <a:p>
            <a:pPr algn="l"/>
            <a:r>
              <a:rPr lang="en-US" sz="3200" dirty="0" smtClean="0"/>
              <a:t>More Important – Time-Based </a:t>
            </a:r>
            <a:endParaRPr lang="en-US" sz="3200" dirty="0"/>
          </a:p>
        </p:txBody>
      </p:sp>
      <p:pic>
        <p:nvPicPr>
          <p:cNvPr id="8194" name="Picture 2" descr="TimeLag exponentialWeightedMovingAver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19018" y="1749425"/>
            <a:ext cx="11702857" cy="3394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8969471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19018" y="153194"/>
            <a:ext cx="11363382" cy="433534"/>
          </a:xfrm>
        </p:spPr>
        <p:txBody>
          <a:bodyPr/>
          <a:lstStyle/>
          <a:p>
            <a:pPr algn="l"/>
            <a:r>
              <a:rPr lang="en-US" sz="3200" dirty="0" smtClean="0"/>
              <a:t>Consumer Lag – Time Lag</a:t>
            </a:r>
            <a:endParaRPr lang="en-US" sz="3200" dirty="0"/>
          </a:p>
        </p:txBody>
      </p:sp>
      <p:pic>
        <p:nvPicPr>
          <p:cNvPr id="9218" name="Picture 2" descr="Diff (Last_Consumed, Last_Produced) | Producer Rat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262034" y="2230437"/>
            <a:ext cx="9525000" cy="2162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6711785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4037" y="1461247"/>
            <a:ext cx="8543925" cy="4663327"/>
          </a:xfrm>
          <a:prstGeom prst="rect">
            <a:avLst/>
          </a:prstGeom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8000" indent="0" algn="ctr">
              <a:buNone/>
            </a:pPr>
            <a:r>
              <a:rPr lang="en-US" dirty="0"/>
              <a:t>Where Apache Kafka fits in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3200" dirty="0" smtClean="0"/>
              <a:t>Introduction</a:t>
            </a:r>
            <a:endParaRPr lang="en-US" sz="3200" dirty="0"/>
          </a:p>
        </p:txBody>
      </p:sp>
      <p:sp>
        <p:nvSpPr>
          <p:cNvPr id="4" name="AutoShape 2" descr="Where Kafka fits i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4" descr="https://images.ctfassets.net/8vofjvai1hpv/44dWd6zER4khIrMsHfYUW8/da88fd9313b7b4c9750f564c7374ce0d/where_apache_fits_in.png?w=960&amp;fl=progressive&amp;q=50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0632898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3200" dirty="0" smtClean="0"/>
              <a:t>Consumer Lag – Time Lag - Visual</a:t>
            </a:r>
            <a:endParaRPr lang="en-US" sz="3200" dirty="0"/>
          </a:p>
        </p:txBody>
      </p:sp>
      <p:pic>
        <p:nvPicPr>
          <p:cNvPr id="10242" name="Picture 2" descr="Timeline | Consumer | Lag | Produc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19084" y="1363662"/>
            <a:ext cx="11430000" cy="4034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7381081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19018" y="153194"/>
            <a:ext cx="11363382" cy="433534"/>
          </a:xfrm>
        </p:spPr>
        <p:txBody>
          <a:bodyPr/>
          <a:lstStyle/>
          <a:p>
            <a:pPr algn="l"/>
            <a:r>
              <a:rPr lang="en-US" sz="3200" dirty="0" smtClean="0"/>
              <a:t>Consumer - Over and </a:t>
            </a:r>
            <a:r>
              <a:rPr lang="en-US" sz="3200" dirty="0"/>
              <a:t>Under </a:t>
            </a:r>
            <a:r>
              <a:rPr lang="en-US" sz="3200" dirty="0" smtClean="0"/>
              <a:t>Consumption</a:t>
            </a:r>
            <a:endParaRPr lang="en-US" sz="3200" dirty="0"/>
          </a:p>
        </p:txBody>
      </p:sp>
      <p:pic>
        <p:nvPicPr>
          <p:cNvPr id="1028" name="Picture 4" descr="https://docs.cloudera.com/cdf-datahub/7.0.2/monitoring-end-to-end-latency/images/smm-messages-consumed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04775" y="2519362"/>
            <a:ext cx="11894820" cy="1935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3276752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6 - Configuration </a:t>
            </a:r>
            <a:r>
              <a:rPr lang="en-US" dirty="0"/>
              <a:t>and </a:t>
            </a:r>
            <a:r>
              <a:rPr lang="en-US" dirty="0" smtClean="0"/>
              <a:t>Dependency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6545879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en-US" sz="3200" dirty="0" smtClean="0"/>
              <a:t>Dependency - Zookeeper</a:t>
            </a:r>
            <a:endParaRPr lang="en-US" sz="3200" dirty="0"/>
          </a:p>
        </p:txBody>
      </p:sp>
      <p:pic>
        <p:nvPicPr>
          <p:cNvPr id="1026" name="Picture 2" descr="Requirement of ZooKeeper in Kafk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328709" y="1087437"/>
            <a:ext cx="9144000" cy="4785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9950110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en-US" sz="3200" dirty="0"/>
              <a:t>Zookeeper Architecture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8178" y="916832"/>
            <a:ext cx="7572375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6341147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en-US" sz="3200" dirty="0" smtClean="0"/>
              <a:t>Zookeeper – Client  / Server Architecture</a:t>
            </a:r>
            <a:endParaRPr lang="en-US" sz="3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446" y="1857375"/>
            <a:ext cx="11058525" cy="314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8271924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en-US" sz="3200" dirty="0"/>
              <a:t>Design Goals of Zookeeper Architecture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921" y="1481137"/>
            <a:ext cx="9553575" cy="3895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2712314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en-US" sz="3200" b="0" dirty="0"/>
              <a:t>Data Model in </a:t>
            </a:r>
            <a:r>
              <a:rPr lang="en-US" sz="3200" b="0" dirty="0" err="1" smtClean="0"/>
              <a:t>ZooKeeper</a:t>
            </a:r>
            <a:endParaRPr lang="en-US" sz="3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171" y="1182687"/>
            <a:ext cx="7839075" cy="454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5716677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en-US" sz="3200" b="0" dirty="0"/>
              <a:t>Zookeeper </a:t>
            </a:r>
            <a:r>
              <a:rPr lang="en-US" sz="3200" b="0" dirty="0" err="1" smtClean="0"/>
              <a:t>ZNodes</a:t>
            </a:r>
            <a:endParaRPr lang="en-US" sz="3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5071" y="958850"/>
            <a:ext cx="6391275" cy="521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4219529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en-US" sz="3200" dirty="0" smtClean="0"/>
              <a:t>Zookeeper – Versions</a:t>
            </a:r>
            <a:endParaRPr lang="en-US" sz="3200" dirty="0"/>
          </a:p>
        </p:txBody>
      </p:sp>
      <p:pic>
        <p:nvPicPr>
          <p:cNvPr id="1026" name="Picture 2" descr="vers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77997" y="939543"/>
            <a:ext cx="414337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error vers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448550" y="939543"/>
            <a:ext cx="4133850" cy="2124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exception erro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632913" y="3625495"/>
            <a:ext cx="8535591" cy="2213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2524514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3200" dirty="0" smtClean="0"/>
              <a:t>Usage</a:t>
            </a:r>
            <a:endParaRPr lang="en-US" sz="3200" dirty="0"/>
          </a:p>
        </p:txBody>
      </p:sp>
      <p:sp>
        <p:nvSpPr>
          <p:cNvPr id="3" name="Content Placeholder 1"/>
          <p:cNvSpPr txBox="1">
            <a:spLocks/>
          </p:cNvSpPr>
          <p:nvPr/>
        </p:nvSpPr>
        <p:spPr>
          <a:xfrm>
            <a:off x="231377" y="1034320"/>
            <a:ext cx="11729246" cy="5038233"/>
          </a:xfrm>
          <a:prstGeom prst="rect">
            <a:avLst/>
          </a:prstGeom>
        </p:spPr>
        <p:txBody>
          <a:bodyPr/>
          <a:lstStyle>
            <a:lvl1pPr marL="365760" indent="-256032" algn="r" rtl="1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•"/>
              <a:defRPr kumimoji="0"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58368" indent="-246888" algn="r" rtl="1" eaLnBrk="1" latinLnBrk="0" hangingPunct="1">
              <a:spcBef>
                <a:spcPts val="300"/>
              </a:spcBef>
              <a:buClr>
                <a:schemeClr val="accent2"/>
              </a:buClr>
              <a:buFont typeface="Georgia"/>
              <a:buChar char="▫"/>
              <a:defRPr kumimoji="0" sz="2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23544" indent="-219456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79576" indent="-201168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89888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609344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28800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029968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5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240280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8000" indent="0" algn="ctr">
              <a:spcBef>
                <a:spcPts val="600"/>
              </a:spcBef>
              <a:spcAft>
                <a:spcPts val="1200"/>
              </a:spcAft>
              <a:buClr>
                <a:srgbClr val="00AEEF"/>
              </a:buClr>
              <a:buSzPct val="110000"/>
              <a:buNone/>
            </a:pPr>
            <a:r>
              <a:rPr lang="en-US" sz="2000" dirty="0">
                <a:solidFill>
                  <a:srgbClr val="000000"/>
                </a:solidFill>
                <a:cs typeface="B Nazanin" panose="00000400000000000000" pitchFamily="2" charset="-78"/>
              </a:rPr>
              <a:t>Thousands of companies are built on Kafka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3487" y="1552575"/>
            <a:ext cx="9725025" cy="3752850"/>
          </a:xfrm>
          <a:prstGeom prst="rect">
            <a:avLst/>
          </a:prstGeom>
        </p:spPr>
      </p:pic>
      <p:pic>
        <p:nvPicPr>
          <p:cNvPr id="1026" name="Picture 2" descr="https://cdn.mos.cms.futurecdn.net/5ij5qdSHFzJ2piPRuoTL5F-320-8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045133" y="4897606"/>
            <a:ext cx="1077912" cy="606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0649642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en-US" sz="3200" dirty="0" smtClean="0"/>
              <a:t>Zookeeper – Watches</a:t>
            </a:r>
            <a:endParaRPr lang="en-US" sz="3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300" y="1038381"/>
            <a:ext cx="9677400" cy="499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0789198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en-US" sz="3200" dirty="0" smtClean="0"/>
              <a:t>Zookeeper - Quorums</a:t>
            </a:r>
            <a:endParaRPr lang="en-US" sz="3200" dirty="0"/>
          </a:p>
        </p:txBody>
      </p:sp>
      <p:pic>
        <p:nvPicPr>
          <p:cNvPr id="2050" name="Picture 2" descr="Image for pos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573626" y="1005591"/>
            <a:ext cx="6654165" cy="5133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0803153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en-US" sz="3200" dirty="0"/>
              <a:t>Hardware of Zookeeper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1412" y="1638300"/>
            <a:ext cx="4829175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911418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en-US" sz="3200" dirty="0"/>
              <a:t>Zookeeper - Monitoring</a:t>
            </a:r>
          </a:p>
        </p:txBody>
      </p:sp>
      <p:pic>
        <p:nvPicPr>
          <p:cNvPr id="3074" name="Picture 2" descr="ZooKeeper in Kafk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519459" y="1181100"/>
            <a:ext cx="47625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251530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en-US" sz="3200" dirty="0" smtClean="0"/>
              <a:t>Kafka Requirement</a:t>
            </a:r>
            <a:endParaRPr lang="en-US" sz="3200" dirty="0"/>
          </a:p>
        </p:txBody>
      </p:sp>
      <p:pic>
        <p:nvPicPr>
          <p:cNvPr id="3074" name="Picture 2" descr="Intel Xeon X5365 3.0GHz (Clovertown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164256" y="980839"/>
            <a:ext cx="2247900" cy="2028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5436" y="1161815"/>
            <a:ext cx="4876800" cy="16668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780" y="3262184"/>
            <a:ext cx="6076950" cy="2434703"/>
          </a:xfrm>
          <a:prstGeom prst="rect">
            <a:avLst/>
          </a:prstGeom>
        </p:spPr>
      </p:pic>
      <p:pic>
        <p:nvPicPr>
          <p:cNvPr id="3078" name="Picture 6" descr="https://www.linux.org/attachments/slide-jpg.884/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022236" y="3651354"/>
            <a:ext cx="3810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6168552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en-US" sz="3200" dirty="0" smtClean="0"/>
              <a:t>Kafka – Important Configuration</a:t>
            </a:r>
            <a:endParaRPr lang="en-US" sz="3200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240848444"/>
              </p:ext>
            </p:extLst>
          </p:nvPr>
        </p:nvGraphicFramePr>
        <p:xfrm>
          <a:off x="392378" y="865784"/>
          <a:ext cx="11437494" cy="5130268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718747">
                  <a:extLst>
                    <a:ext uri="{9D8B030D-6E8A-4147-A177-3AD203B41FA5}">
                      <a16:colId xmlns:a16="http://schemas.microsoft.com/office/drawing/2014/main" xmlns="" val="3881026969"/>
                    </a:ext>
                  </a:extLst>
                </a:gridCol>
                <a:gridCol w="5718747">
                  <a:extLst>
                    <a:ext uri="{9D8B030D-6E8A-4147-A177-3AD203B41FA5}">
                      <a16:colId xmlns:a16="http://schemas.microsoft.com/office/drawing/2014/main" xmlns="" val="3675662674"/>
                    </a:ext>
                  </a:extLst>
                </a:gridCol>
              </a:tblGrid>
              <a:tr h="590966">
                <a:tc>
                  <a:txBody>
                    <a:bodyPr/>
                    <a:lstStyle/>
                    <a:p>
                      <a:pPr algn="l"/>
                      <a:r>
                        <a:rPr lang="en-US" sz="3000" dirty="0" smtClean="0">
                          <a:ln>
                            <a:noFill/>
                          </a:ln>
                        </a:rPr>
                        <a:t>Level</a:t>
                      </a:r>
                      <a:endParaRPr lang="en-US" sz="3000" b="1" dirty="0">
                        <a:ln>
                          <a:noFill/>
                        </a:ln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000" dirty="0" smtClean="0">
                          <a:ln>
                            <a:noFill/>
                          </a:ln>
                        </a:rPr>
                        <a:t>Important</a:t>
                      </a:r>
                      <a:r>
                        <a:rPr lang="en-US" sz="3000" baseline="0" dirty="0" smtClean="0">
                          <a:ln>
                            <a:noFill/>
                          </a:ln>
                        </a:rPr>
                        <a:t> Configuration</a:t>
                      </a:r>
                      <a:endParaRPr lang="en-US" sz="3000" b="1" dirty="0">
                        <a:ln>
                          <a:noFill/>
                        </a:ln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199015697"/>
                  </a:ext>
                </a:extLst>
              </a:tr>
              <a:tr h="1894330">
                <a:tc>
                  <a:txBody>
                    <a:bodyPr/>
                    <a:lstStyle/>
                    <a:p>
                      <a:pPr algn="l"/>
                      <a:r>
                        <a:rPr lang="en-US" sz="3000" dirty="0" smtClean="0">
                          <a:ln>
                            <a:noFill/>
                          </a:ln>
                        </a:rPr>
                        <a:t>Operation System – OS</a:t>
                      </a:r>
                      <a:endParaRPr lang="en-US" sz="3000" b="1" dirty="0">
                        <a:ln>
                          <a:noFill/>
                        </a:ln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457200" lvl="0" indent="-457200" algn="l" rtl="0">
                        <a:buFont typeface="Wingdings" panose="05000000000000000000" pitchFamily="2" charset="2"/>
                        <a:buChar char="v"/>
                      </a:pPr>
                      <a:r>
                        <a:rPr kumimoji="0" lang="en-US" sz="3000" kern="1200" dirty="0" smtClean="0">
                          <a:ln>
                            <a:noFill/>
                          </a:ln>
                          <a:effectLst/>
                        </a:rPr>
                        <a:t>File descriptor limits</a:t>
                      </a:r>
                    </a:p>
                    <a:p>
                      <a:pPr marL="457200" lvl="0" indent="-457200" algn="l" rtl="0">
                        <a:buFont typeface="Wingdings" panose="05000000000000000000" pitchFamily="2" charset="2"/>
                        <a:buChar char="v"/>
                      </a:pPr>
                      <a:r>
                        <a:rPr kumimoji="0" lang="en-US" sz="3000" kern="1200" dirty="0" smtClean="0">
                          <a:ln>
                            <a:noFill/>
                          </a:ln>
                          <a:effectLst/>
                        </a:rPr>
                        <a:t>Max socket buffer</a:t>
                      </a:r>
                    </a:p>
                    <a:p>
                      <a:pPr marL="457200" lvl="0" indent="-457200" algn="l" rtl="0">
                        <a:buFont typeface="Wingdings" panose="05000000000000000000" pitchFamily="2" charset="2"/>
                        <a:buChar char="v"/>
                      </a:pPr>
                      <a:r>
                        <a:rPr kumimoji="0" lang="en-US" sz="3000" kern="1200" dirty="0" smtClean="0">
                          <a:ln>
                            <a:noFill/>
                          </a:ln>
                          <a:effectLst/>
                        </a:rPr>
                        <a:t>Max number of memory map</a:t>
                      </a:r>
                      <a:endParaRPr kumimoji="0" lang="en-US" sz="3000" b="1" kern="1200" dirty="0" smtClean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433072281"/>
                  </a:ext>
                </a:extLst>
              </a:tr>
              <a:tr h="1447659">
                <a:tc>
                  <a:txBody>
                    <a:bodyPr/>
                    <a:lstStyle/>
                    <a:p>
                      <a:pPr algn="l"/>
                      <a:r>
                        <a:rPr lang="en-US" sz="3000" dirty="0" smtClean="0">
                          <a:ln>
                            <a:noFill/>
                          </a:ln>
                        </a:rPr>
                        <a:t>Producer</a:t>
                      </a:r>
                      <a:endParaRPr lang="en-US" sz="3000" b="1" dirty="0">
                        <a:ln>
                          <a:noFill/>
                        </a:ln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457200" lvl="0" indent="-457200" algn="l" rtl="0">
                        <a:buFont typeface="Wingdings" panose="05000000000000000000" pitchFamily="2" charset="2"/>
                        <a:buChar char="v"/>
                      </a:pPr>
                      <a:r>
                        <a:rPr kumimoji="0" lang="en-US" sz="3000" kern="1200" dirty="0" err="1" smtClean="0">
                          <a:ln>
                            <a:noFill/>
                          </a:ln>
                          <a:effectLst/>
                        </a:rPr>
                        <a:t>acks</a:t>
                      </a:r>
                      <a:endParaRPr kumimoji="0" lang="en-US" sz="3000" kern="1200" dirty="0" smtClean="0">
                        <a:ln>
                          <a:noFill/>
                        </a:ln>
                        <a:effectLst/>
                      </a:endParaRPr>
                    </a:p>
                    <a:p>
                      <a:pPr marL="457200" lvl="0" indent="-457200" algn="l" rtl="0">
                        <a:buFont typeface="Wingdings" panose="05000000000000000000" pitchFamily="2" charset="2"/>
                        <a:buChar char="v"/>
                      </a:pPr>
                      <a:r>
                        <a:rPr kumimoji="0" lang="en-US" sz="3000" kern="1200" dirty="0" smtClean="0">
                          <a:ln>
                            <a:noFill/>
                          </a:ln>
                          <a:effectLst/>
                        </a:rPr>
                        <a:t>compression</a:t>
                      </a:r>
                    </a:p>
                    <a:p>
                      <a:pPr marL="457200" lvl="0" indent="-457200" algn="l" rtl="0">
                        <a:buFont typeface="Wingdings" panose="05000000000000000000" pitchFamily="2" charset="2"/>
                        <a:buChar char="v"/>
                      </a:pPr>
                      <a:r>
                        <a:rPr kumimoji="0" lang="en-US" sz="3000" kern="1200" dirty="0" smtClean="0">
                          <a:ln>
                            <a:noFill/>
                          </a:ln>
                          <a:effectLst/>
                        </a:rPr>
                        <a:t>batch size</a:t>
                      </a:r>
                      <a:endParaRPr kumimoji="0" lang="en-US" sz="3000" b="1" kern="1200" dirty="0" smtClean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49901801"/>
                  </a:ext>
                </a:extLst>
              </a:tr>
              <a:tr h="590966">
                <a:tc>
                  <a:txBody>
                    <a:bodyPr/>
                    <a:lstStyle/>
                    <a:p>
                      <a:pPr algn="l"/>
                      <a:r>
                        <a:rPr lang="en-US" sz="3000" dirty="0" smtClean="0">
                          <a:ln>
                            <a:noFill/>
                          </a:ln>
                        </a:rPr>
                        <a:t>Consumer</a:t>
                      </a:r>
                      <a:endParaRPr lang="en-US" sz="3000" b="1" dirty="0">
                        <a:ln>
                          <a:noFill/>
                        </a:ln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3000" kern="1200" dirty="0" smtClean="0">
                          <a:ln>
                            <a:noFill/>
                          </a:ln>
                          <a:effectLst/>
                        </a:rPr>
                        <a:t>fetch size</a:t>
                      </a:r>
                      <a:endParaRPr lang="en-US" sz="3000" b="1" dirty="0">
                        <a:ln>
                          <a:noFill/>
                        </a:ln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92325566"/>
                  </a:ext>
                </a:extLst>
              </a:tr>
              <a:tr h="590966">
                <a:tc>
                  <a:txBody>
                    <a:bodyPr/>
                    <a:lstStyle/>
                    <a:p>
                      <a:pPr algn="l"/>
                      <a:r>
                        <a:rPr lang="en-US" sz="3000" dirty="0" smtClean="0">
                          <a:ln>
                            <a:noFill/>
                          </a:ln>
                        </a:rPr>
                        <a:t>Java</a:t>
                      </a:r>
                      <a:endParaRPr lang="en-US" sz="3000" b="1" dirty="0">
                        <a:ln>
                          <a:noFill/>
                        </a:ln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000" dirty="0" smtClean="0">
                          <a:ln>
                            <a:noFill/>
                          </a:ln>
                        </a:rPr>
                        <a:t>8</a:t>
                      </a:r>
                      <a:r>
                        <a:rPr lang="en-US" sz="3000" baseline="0" dirty="0" smtClean="0">
                          <a:ln>
                            <a:noFill/>
                          </a:ln>
                        </a:rPr>
                        <a:t> and 11</a:t>
                      </a:r>
                      <a:endParaRPr lang="en-US" sz="3000" b="1" dirty="0">
                        <a:ln>
                          <a:noFill/>
                        </a:ln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91580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12511409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en-US" sz="3200" dirty="0" smtClean="0"/>
              <a:t>Kafka – </a:t>
            </a:r>
            <a:r>
              <a:rPr lang="en-US" sz="3200" dirty="0" err="1" smtClean="0"/>
              <a:t>Linkedin</a:t>
            </a:r>
            <a:r>
              <a:rPr lang="en-US" sz="3200" dirty="0" smtClean="0"/>
              <a:t> busiest Cluster</a:t>
            </a:r>
            <a:endParaRPr lang="en-US" sz="3200" dirty="0"/>
          </a:p>
        </p:txBody>
      </p:sp>
      <p:sp>
        <p:nvSpPr>
          <p:cNvPr id="3" name="Content Placeholder 1"/>
          <p:cNvSpPr txBox="1">
            <a:spLocks/>
          </p:cNvSpPr>
          <p:nvPr/>
        </p:nvSpPr>
        <p:spPr>
          <a:xfrm>
            <a:off x="219019" y="875271"/>
            <a:ext cx="5823436" cy="4228070"/>
          </a:xfrm>
          <a:prstGeom prst="rect">
            <a:avLst/>
          </a:prstGeom>
        </p:spPr>
        <p:txBody>
          <a:bodyPr/>
          <a:lstStyle>
            <a:lvl1pPr marL="365760" indent="-256032" algn="r" rtl="1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•"/>
              <a:defRPr kumimoji="0"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58368" indent="-246888" algn="r" rtl="1" eaLnBrk="1" latinLnBrk="0" hangingPunct="1">
              <a:spcBef>
                <a:spcPts val="300"/>
              </a:spcBef>
              <a:buClr>
                <a:schemeClr val="accent2"/>
              </a:buClr>
              <a:buFont typeface="Georgia"/>
              <a:buChar char="▫"/>
              <a:defRPr kumimoji="0" sz="2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23544" indent="-219456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79576" indent="-201168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89888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609344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28800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029968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5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240280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9728" lvl="0" indent="0" algn="ctr" rtl="0">
              <a:buNone/>
            </a:pPr>
            <a:r>
              <a:rPr lang="en-US" sz="2400" dirty="0" smtClean="0">
                <a:solidFill>
                  <a:srgbClr val="000000"/>
                </a:solidFill>
                <a:cs typeface="B Nazanin" panose="00000400000000000000" pitchFamily="2" charset="-78"/>
              </a:rPr>
              <a:t>Cluster Status</a:t>
            </a:r>
          </a:p>
          <a:p>
            <a:pPr lvl="0" algn="l" rtl="0"/>
            <a:r>
              <a:rPr lang="en-US" sz="2400" dirty="0" smtClean="0">
                <a:solidFill>
                  <a:srgbClr val="000000"/>
                </a:solidFill>
                <a:cs typeface="B Nazanin" panose="00000400000000000000" pitchFamily="2" charset="-78"/>
              </a:rPr>
              <a:t>60 </a:t>
            </a:r>
            <a:r>
              <a:rPr lang="en-US" sz="2400" dirty="0">
                <a:solidFill>
                  <a:srgbClr val="000000"/>
                </a:solidFill>
                <a:cs typeface="B Nazanin" panose="00000400000000000000" pitchFamily="2" charset="-78"/>
              </a:rPr>
              <a:t>brokers</a:t>
            </a:r>
          </a:p>
          <a:p>
            <a:pPr lvl="0" algn="l" rtl="0"/>
            <a:endParaRPr lang="en-US" sz="2400" dirty="0">
              <a:solidFill>
                <a:srgbClr val="000000"/>
              </a:solidFill>
              <a:cs typeface="B Nazanin" panose="00000400000000000000" pitchFamily="2" charset="-78"/>
            </a:endParaRPr>
          </a:p>
          <a:p>
            <a:pPr lvl="0" algn="l" rtl="0"/>
            <a:r>
              <a:rPr lang="en-US" sz="2400" dirty="0">
                <a:solidFill>
                  <a:srgbClr val="000000"/>
                </a:solidFill>
                <a:cs typeface="B Nazanin" panose="00000400000000000000" pitchFamily="2" charset="-78"/>
              </a:rPr>
              <a:t>50k partitions (replication factor 2)</a:t>
            </a:r>
          </a:p>
          <a:p>
            <a:pPr lvl="0" algn="l" rtl="0"/>
            <a:endParaRPr lang="en-US" sz="2400" dirty="0">
              <a:solidFill>
                <a:srgbClr val="000000"/>
              </a:solidFill>
              <a:cs typeface="B Nazanin" panose="00000400000000000000" pitchFamily="2" charset="-78"/>
            </a:endParaRPr>
          </a:p>
          <a:p>
            <a:pPr lvl="0" algn="l" rtl="0"/>
            <a:r>
              <a:rPr lang="en-US" sz="2400" dirty="0">
                <a:solidFill>
                  <a:srgbClr val="000000"/>
                </a:solidFill>
                <a:cs typeface="B Nazanin" panose="00000400000000000000" pitchFamily="2" charset="-78"/>
              </a:rPr>
              <a:t>800k messages/sec in</a:t>
            </a:r>
          </a:p>
          <a:p>
            <a:pPr lvl="0" algn="l" rtl="0"/>
            <a:endParaRPr lang="en-US" sz="2400" dirty="0">
              <a:solidFill>
                <a:srgbClr val="000000"/>
              </a:solidFill>
              <a:cs typeface="B Nazanin" panose="00000400000000000000" pitchFamily="2" charset="-78"/>
            </a:endParaRPr>
          </a:p>
          <a:p>
            <a:pPr lvl="0" algn="l" rtl="0"/>
            <a:r>
              <a:rPr lang="en-US" sz="2400" dirty="0">
                <a:solidFill>
                  <a:srgbClr val="000000"/>
                </a:solidFill>
                <a:cs typeface="B Nazanin" panose="00000400000000000000" pitchFamily="2" charset="-78"/>
              </a:rPr>
              <a:t>300 MB/sec inbound</a:t>
            </a:r>
          </a:p>
          <a:p>
            <a:pPr lvl="0" algn="l" rtl="0"/>
            <a:endParaRPr lang="en-US" sz="2400" dirty="0">
              <a:solidFill>
                <a:srgbClr val="000000"/>
              </a:solidFill>
              <a:cs typeface="B Nazanin" panose="00000400000000000000" pitchFamily="2" charset="-78"/>
            </a:endParaRPr>
          </a:p>
          <a:p>
            <a:pPr lvl="0" algn="l" rtl="0"/>
            <a:r>
              <a:rPr lang="en-US" sz="2400" dirty="0">
                <a:solidFill>
                  <a:srgbClr val="000000"/>
                </a:solidFill>
                <a:cs typeface="B Nazanin" panose="00000400000000000000" pitchFamily="2" charset="-78"/>
              </a:rPr>
              <a:t>1 GB/sec </a:t>
            </a:r>
            <a:r>
              <a:rPr lang="en-US" sz="2400" dirty="0" smtClean="0">
                <a:solidFill>
                  <a:srgbClr val="000000"/>
                </a:solidFill>
                <a:cs typeface="B Nazanin" panose="00000400000000000000" pitchFamily="2" charset="-78"/>
              </a:rPr>
              <a:t>outbound</a:t>
            </a:r>
            <a:endParaRPr lang="en-US" sz="2400" dirty="0">
              <a:solidFill>
                <a:srgbClr val="000000"/>
              </a:solidFill>
              <a:cs typeface="B Nazanin" panose="00000400000000000000" pitchFamily="2" charset="-78"/>
            </a:endParaRPr>
          </a:p>
        </p:txBody>
      </p:sp>
      <p:sp>
        <p:nvSpPr>
          <p:cNvPr id="4" name="Content Placeholder 1"/>
          <p:cNvSpPr txBox="1">
            <a:spLocks/>
          </p:cNvSpPr>
          <p:nvPr/>
        </p:nvSpPr>
        <p:spPr>
          <a:xfrm>
            <a:off x="6042455" y="875271"/>
            <a:ext cx="5823436" cy="3078891"/>
          </a:xfrm>
          <a:prstGeom prst="rect">
            <a:avLst/>
          </a:prstGeom>
        </p:spPr>
        <p:txBody>
          <a:bodyPr/>
          <a:lstStyle>
            <a:lvl1pPr marL="365760" indent="-256032" algn="r" rtl="1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•"/>
              <a:defRPr kumimoji="0"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58368" indent="-246888" algn="r" rtl="1" eaLnBrk="1" latinLnBrk="0" hangingPunct="1">
              <a:spcBef>
                <a:spcPts val="300"/>
              </a:spcBef>
              <a:buClr>
                <a:schemeClr val="accent2"/>
              </a:buClr>
              <a:buFont typeface="Georgia"/>
              <a:buChar char="▫"/>
              <a:defRPr kumimoji="0" sz="2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23544" indent="-219456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79576" indent="-201168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89888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609344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28800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029968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5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240280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9728" lvl="0" indent="0" algn="ctr" rtl="0">
              <a:buNone/>
            </a:pPr>
            <a:r>
              <a:rPr lang="en-US" sz="2000" b="1" dirty="0">
                <a:solidFill>
                  <a:srgbClr val="002060"/>
                </a:solidFill>
                <a:cs typeface="B Nazanin" panose="00000400000000000000" pitchFamily="2" charset="-78"/>
              </a:rPr>
              <a:t>JVM Argument</a:t>
            </a:r>
          </a:p>
          <a:p>
            <a:pPr algn="l" rtl="0"/>
            <a:r>
              <a:rPr lang="en-US" sz="2000" dirty="0">
                <a:solidFill>
                  <a:srgbClr val="000000"/>
                </a:solidFill>
                <a:cs typeface="B Nazanin" panose="00000400000000000000" pitchFamily="2" charset="-78"/>
              </a:rPr>
              <a:t>-XX:+UseG1GC</a:t>
            </a:r>
          </a:p>
          <a:p>
            <a:pPr algn="l" rtl="0"/>
            <a:r>
              <a:rPr lang="en-US" sz="2000" dirty="0">
                <a:solidFill>
                  <a:srgbClr val="000000"/>
                </a:solidFill>
                <a:cs typeface="B Nazanin" panose="00000400000000000000" pitchFamily="2" charset="-78"/>
              </a:rPr>
              <a:t>-</a:t>
            </a:r>
            <a:r>
              <a:rPr lang="en-US" sz="2000" dirty="0" err="1">
                <a:solidFill>
                  <a:srgbClr val="000000"/>
                </a:solidFill>
                <a:cs typeface="B Nazanin" panose="00000400000000000000" pitchFamily="2" charset="-78"/>
              </a:rPr>
              <a:t>XX:MaxGCPauseMillis</a:t>
            </a:r>
            <a:r>
              <a:rPr lang="en-US" sz="2000" dirty="0">
                <a:solidFill>
                  <a:srgbClr val="000000"/>
                </a:solidFill>
                <a:cs typeface="B Nazanin" panose="00000400000000000000" pitchFamily="2" charset="-78"/>
              </a:rPr>
              <a:t>=20 </a:t>
            </a:r>
          </a:p>
          <a:p>
            <a:pPr algn="l" rtl="0"/>
            <a:r>
              <a:rPr lang="en-US" sz="2000" dirty="0">
                <a:solidFill>
                  <a:srgbClr val="000000"/>
                </a:solidFill>
                <a:cs typeface="B Nazanin" panose="00000400000000000000" pitchFamily="2" charset="-78"/>
              </a:rPr>
              <a:t>-</a:t>
            </a:r>
            <a:r>
              <a:rPr lang="en-US" sz="2000" dirty="0" err="1">
                <a:solidFill>
                  <a:srgbClr val="000000"/>
                </a:solidFill>
                <a:cs typeface="B Nazanin" panose="00000400000000000000" pitchFamily="2" charset="-78"/>
              </a:rPr>
              <a:t>XX:InitiatingHeapOccupancyPercent</a:t>
            </a:r>
            <a:r>
              <a:rPr lang="en-US" sz="2000" dirty="0">
                <a:solidFill>
                  <a:srgbClr val="000000"/>
                </a:solidFill>
                <a:cs typeface="B Nazanin" panose="00000400000000000000" pitchFamily="2" charset="-78"/>
              </a:rPr>
              <a:t>=35 </a:t>
            </a:r>
          </a:p>
          <a:p>
            <a:pPr algn="l" rtl="0"/>
            <a:r>
              <a:rPr lang="en-US" sz="2000" dirty="0">
                <a:solidFill>
                  <a:srgbClr val="000000"/>
                </a:solidFill>
                <a:cs typeface="B Nazanin" panose="00000400000000000000" pitchFamily="2" charset="-78"/>
              </a:rPr>
              <a:t>-XX:G1HeapRegionSize=16M</a:t>
            </a:r>
          </a:p>
          <a:p>
            <a:pPr algn="l" rtl="0"/>
            <a:r>
              <a:rPr lang="en-US" sz="2000" dirty="0">
                <a:solidFill>
                  <a:srgbClr val="000000"/>
                </a:solidFill>
                <a:cs typeface="B Nazanin" panose="00000400000000000000" pitchFamily="2" charset="-78"/>
              </a:rPr>
              <a:t>-</a:t>
            </a:r>
            <a:r>
              <a:rPr lang="en-US" sz="2000" dirty="0" err="1">
                <a:solidFill>
                  <a:srgbClr val="000000"/>
                </a:solidFill>
                <a:cs typeface="B Nazanin" panose="00000400000000000000" pitchFamily="2" charset="-78"/>
              </a:rPr>
              <a:t>XX:MinMetaspaceFreeRatio</a:t>
            </a:r>
            <a:r>
              <a:rPr lang="en-US" sz="2000" dirty="0">
                <a:solidFill>
                  <a:srgbClr val="000000"/>
                </a:solidFill>
                <a:cs typeface="B Nazanin" panose="00000400000000000000" pitchFamily="2" charset="-78"/>
              </a:rPr>
              <a:t>=50 </a:t>
            </a:r>
          </a:p>
          <a:p>
            <a:pPr algn="l" rtl="0"/>
            <a:r>
              <a:rPr lang="en-US" sz="2000" dirty="0">
                <a:solidFill>
                  <a:srgbClr val="000000"/>
                </a:solidFill>
                <a:cs typeface="B Nazanin" panose="00000400000000000000" pitchFamily="2" charset="-78"/>
              </a:rPr>
              <a:t>-</a:t>
            </a:r>
            <a:r>
              <a:rPr lang="en-US" sz="2000" dirty="0" err="1">
                <a:solidFill>
                  <a:srgbClr val="000000"/>
                </a:solidFill>
                <a:cs typeface="B Nazanin" panose="00000400000000000000" pitchFamily="2" charset="-78"/>
              </a:rPr>
              <a:t>XX:MaxMetaspaceFreeRatio</a:t>
            </a:r>
            <a:r>
              <a:rPr lang="en-US" sz="2000" dirty="0">
                <a:solidFill>
                  <a:srgbClr val="000000"/>
                </a:solidFill>
                <a:cs typeface="B Nazanin" panose="00000400000000000000" pitchFamily="2" charset="-78"/>
              </a:rPr>
              <a:t>=80 </a:t>
            </a:r>
          </a:p>
          <a:p>
            <a:pPr algn="l" rtl="0"/>
            <a:r>
              <a:rPr lang="en-US" sz="2000" dirty="0">
                <a:solidFill>
                  <a:srgbClr val="000000"/>
                </a:solidFill>
                <a:cs typeface="B Nazanin" panose="00000400000000000000" pitchFamily="2" charset="-78"/>
              </a:rPr>
              <a:t>-XX:+</a:t>
            </a:r>
            <a:r>
              <a:rPr lang="en-US" sz="2000" dirty="0" err="1">
                <a:solidFill>
                  <a:srgbClr val="000000"/>
                </a:solidFill>
                <a:cs typeface="B Nazanin" panose="00000400000000000000" pitchFamily="2" charset="-78"/>
              </a:rPr>
              <a:t>ExplicitGCInvokesConcurrent</a:t>
            </a:r>
            <a:endParaRPr lang="en-US" sz="2000" dirty="0">
              <a:solidFill>
                <a:srgbClr val="000000"/>
              </a:solidFill>
              <a:cs typeface="B Nazanin" panose="00000400000000000000" pitchFamily="2" charset="-78"/>
            </a:endParaRPr>
          </a:p>
          <a:p>
            <a:pPr lvl="0" algn="l" rtl="0"/>
            <a:endParaRPr lang="en-US" dirty="0"/>
          </a:p>
        </p:txBody>
      </p:sp>
      <p:sp>
        <p:nvSpPr>
          <p:cNvPr id="5" name="Content Placeholder 1"/>
          <p:cNvSpPr txBox="1">
            <a:spLocks/>
          </p:cNvSpPr>
          <p:nvPr/>
        </p:nvSpPr>
        <p:spPr>
          <a:xfrm>
            <a:off x="4254845" y="4539267"/>
            <a:ext cx="5823436" cy="1705233"/>
          </a:xfrm>
          <a:prstGeom prst="rect">
            <a:avLst/>
          </a:prstGeom>
        </p:spPr>
        <p:txBody>
          <a:bodyPr/>
          <a:lstStyle>
            <a:lvl1pPr marL="365760" indent="-256032" algn="r" rtl="1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•"/>
              <a:defRPr kumimoji="0"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58368" indent="-246888" algn="r" rtl="1" eaLnBrk="1" latinLnBrk="0" hangingPunct="1">
              <a:spcBef>
                <a:spcPts val="300"/>
              </a:spcBef>
              <a:buClr>
                <a:schemeClr val="accent2"/>
              </a:buClr>
              <a:buFont typeface="Georgia"/>
              <a:buChar char="▫"/>
              <a:defRPr kumimoji="0" sz="2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23544" indent="-219456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79576" indent="-201168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89888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609344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28800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029968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5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240280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9728" lvl="0" indent="0" algn="ctr" rtl="0">
              <a:buNone/>
            </a:pPr>
            <a:r>
              <a:rPr lang="en-US" dirty="0" smtClean="0">
                <a:solidFill>
                  <a:srgbClr val="000000"/>
                </a:solidFill>
                <a:cs typeface="B Nazanin" panose="00000400000000000000" pitchFamily="2" charset="-78"/>
              </a:rPr>
              <a:t>GC Result</a:t>
            </a:r>
            <a:endParaRPr lang="en-US" dirty="0">
              <a:solidFill>
                <a:srgbClr val="000000"/>
              </a:solidFill>
              <a:cs typeface="B Nazanin" panose="00000400000000000000" pitchFamily="2" charset="-78"/>
            </a:endParaRPr>
          </a:p>
          <a:p>
            <a:pPr lvl="0" algn="l" rtl="0"/>
            <a:r>
              <a:rPr lang="en-US" dirty="0">
                <a:solidFill>
                  <a:srgbClr val="000000"/>
                </a:solidFill>
                <a:cs typeface="B Nazanin" panose="00000400000000000000" pitchFamily="2" charset="-78"/>
              </a:rPr>
              <a:t>90% GC pause time of about 21ms </a:t>
            </a:r>
          </a:p>
          <a:p>
            <a:pPr lvl="0" algn="l" rtl="0"/>
            <a:r>
              <a:rPr lang="en-US" dirty="0">
                <a:solidFill>
                  <a:srgbClr val="000000"/>
                </a:solidFill>
                <a:cs typeface="B Nazanin" panose="00000400000000000000" pitchFamily="2" charset="-78"/>
              </a:rPr>
              <a:t>less than 1% young GC per second</a:t>
            </a:r>
          </a:p>
        </p:txBody>
      </p:sp>
    </p:spTree>
    <p:extLst>
      <p:ext uri="{BB962C8B-B14F-4D97-AF65-F5344CB8AC3E}">
        <p14:creationId xmlns:p14="http://schemas.microsoft.com/office/powerpoint/2010/main" xmlns="" val="3110443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7 - Clustering </a:t>
            </a:r>
            <a:r>
              <a:rPr lang="en-US" dirty="0"/>
              <a:t>– Scalability, Fault </a:t>
            </a:r>
            <a:r>
              <a:rPr lang="en-US" dirty="0" smtClean="0"/>
              <a:t>Tolerant and High </a:t>
            </a:r>
            <a:r>
              <a:rPr lang="en-US" dirty="0"/>
              <a:t>Availability</a:t>
            </a:r>
          </a:p>
        </p:txBody>
      </p:sp>
    </p:spTree>
    <p:extLst>
      <p:ext uri="{BB962C8B-B14F-4D97-AF65-F5344CB8AC3E}">
        <p14:creationId xmlns:p14="http://schemas.microsoft.com/office/powerpoint/2010/main" xmlns="" val="6371702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en-US" sz="3200" dirty="0" smtClean="0"/>
              <a:t>Scaling </a:t>
            </a:r>
            <a:r>
              <a:rPr lang="en-US" sz="3200" dirty="0"/>
              <a:t>– </a:t>
            </a:r>
            <a:r>
              <a:rPr lang="en-US" sz="3200" dirty="0" smtClean="0"/>
              <a:t>Vertical vs Horizontal</a:t>
            </a:r>
            <a:endParaRPr lang="en-US" sz="3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6465" y="1087879"/>
            <a:ext cx="8295503" cy="4869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7956343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en-US" sz="3200" dirty="0"/>
              <a:t>Scale-out architecture with Kafka</a:t>
            </a:r>
          </a:p>
        </p:txBody>
      </p:sp>
      <p:pic>
        <p:nvPicPr>
          <p:cNvPr id="2050" name="Picture 2" descr="https://static.packt-cdn.com/products/9781787281349/graphics/Ch07-Fig1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517775" y="885825"/>
            <a:ext cx="7234238" cy="5357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5993906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3200" dirty="0"/>
              <a:t>How can Kafka help you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1454" y="1178012"/>
            <a:ext cx="8658351" cy="4423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0952921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018" y="153194"/>
            <a:ext cx="11363382" cy="433534"/>
          </a:xfrm>
        </p:spPr>
        <p:txBody>
          <a:bodyPr/>
          <a:lstStyle/>
          <a:p>
            <a:pPr algn="l" rtl="0"/>
            <a:r>
              <a:rPr lang="en-US" sz="3200" dirty="0" smtClean="0"/>
              <a:t>Fault Tolerance</a:t>
            </a:r>
            <a:endParaRPr lang="en-US" sz="3200" dirty="0"/>
          </a:p>
        </p:txBody>
      </p:sp>
      <p:pic>
        <p:nvPicPr>
          <p:cNvPr id="3074" name="Picture 2" descr="0*6TBk6jS7XnBUh53h (1066×536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23884" y="887412"/>
            <a:ext cx="10153650" cy="5105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5581169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en-US" sz="3200" dirty="0" smtClean="0"/>
              <a:t>Availability</a:t>
            </a:r>
            <a:endParaRPr lang="en-US" sz="3200" dirty="0"/>
          </a:p>
        </p:txBody>
      </p:sp>
      <p:pic>
        <p:nvPicPr>
          <p:cNvPr id="1026" name="Picture 2" descr="Afraid of the cloud ?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614709" y="890337"/>
            <a:ext cx="4572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6420224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3200" dirty="0"/>
              <a:t>Ensuring Client Connectivity</a:t>
            </a:r>
          </a:p>
        </p:txBody>
      </p:sp>
      <p:pic>
        <p:nvPicPr>
          <p:cNvPr id="8194" name="Picture 2" descr="https://mk0mitraissited2cion.kinstacdn.com/wp-content/uploads/2020/01/Kafka-Cluster-1024x40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19018" y="1122362"/>
            <a:ext cx="11704320" cy="4594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42389961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3200" dirty="0"/>
              <a:t>The Kafka Consensus Architecture</a:t>
            </a:r>
          </a:p>
        </p:txBody>
      </p:sp>
      <p:pic>
        <p:nvPicPr>
          <p:cNvPr id="16386" name="Picture 2" descr="Fig 21. Kafka consensu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280131" y="798513"/>
            <a:ext cx="9241155" cy="5422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4895578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3200" dirty="0"/>
              <a:t>The Replication Protocol</a:t>
            </a:r>
          </a:p>
        </p:txBody>
      </p:sp>
      <p:pic>
        <p:nvPicPr>
          <p:cNvPr id="17410" name="Picture 2" descr="Chapter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501140" y="1090613"/>
            <a:ext cx="10081260" cy="5057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9856364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3200" dirty="0"/>
              <a:t>Leader Fail-Over</a:t>
            </a:r>
          </a:p>
        </p:txBody>
      </p:sp>
      <p:pic>
        <p:nvPicPr>
          <p:cNvPr id="18434" name="Picture 2" descr="leader election – Brave New Gee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940690" y="1209675"/>
            <a:ext cx="7920038" cy="4510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2951017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3200" dirty="0"/>
              <a:t>Network Partitions</a:t>
            </a:r>
          </a:p>
        </p:txBody>
      </p:sp>
      <p:pic>
        <p:nvPicPr>
          <p:cNvPr id="20482" name="Picture 2" descr="Achieving Fast Failovers After Network Partitions in a Distributed SQL  Database - The Distributed SQL Blo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014509" y="927100"/>
            <a:ext cx="7772400" cy="518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3624593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3200" dirty="0"/>
              <a:t>Scenario 1: A follower cannot see the leader, but can still see Zookeeper</a:t>
            </a:r>
          </a:p>
        </p:txBody>
      </p:sp>
      <p:pic>
        <p:nvPicPr>
          <p:cNvPr id="21506" name="Picture 2" descr="Fig 23. Scenario 1: Broker removed from the ISR after passing  replica.lag.time.max.ms  without a fetch request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15975" y="874711"/>
            <a:ext cx="10629900" cy="5212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4984991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2800" dirty="0"/>
              <a:t>Scenario 2: A leader cannot see any of its followers, but can still see Zookeeper</a:t>
            </a:r>
          </a:p>
        </p:txBody>
      </p:sp>
      <p:pic>
        <p:nvPicPr>
          <p:cNvPr id="22530" name="Picture 2" descr="Fig 24. Scenario 2: ISR shrunk to only the lead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90575" y="846137"/>
            <a:ext cx="10647045" cy="5263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1197314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2800" dirty="0"/>
              <a:t>Scenario 3: A follower can see the leader, but cannot see Zookeeper</a:t>
            </a:r>
          </a:p>
        </p:txBody>
      </p:sp>
      <p:pic>
        <p:nvPicPr>
          <p:cNvPr id="23554" name="Picture 2" descr="Fig 25. Scenario 3: Follower continues to send fetch requests to the lead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15975" y="879475"/>
            <a:ext cx="10664190" cy="5246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40159859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3200" dirty="0" smtClean="0"/>
              <a:t>Architecture</a:t>
            </a:r>
            <a:endParaRPr lang="en-US" sz="3200" dirty="0"/>
          </a:p>
        </p:txBody>
      </p:sp>
      <p:sp>
        <p:nvSpPr>
          <p:cNvPr id="4" name="Rectangle 3"/>
          <p:cNvSpPr/>
          <p:nvPr/>
        </p:nvSpPr>
        <p:spPr>
          <a:xfrm>
            <a:off x="3924433" y="1049000"/>
            <a:ext cx="395255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200" dirty="0" smtClean="0">
                <a:solidFill>
                  <a:srgbClr val="000000"/>
                </a:solidFill>
                <a:cs typeface="B Nazanin" panose="00000400000000000000" pitchFamily="2" charset="-78"/>
              </a:rPr>
              <a:t>How does Kafka work?</a:t>
            </a:r>
            <a:endParaRPr lang="en-US" sz="3200" dirty="0">
              <a:solidFill>
                <a:srgbClr val="000000"/>
              </a:solidFill>
              <a:cs typeface="B Nazanin" panose="00000400000000000000" pitchFamily="2" charset="-78"/>
            </a:endParaRPr>
          </a:p>
        </p:txBody>
      </p:sp>
      <p:sp>
        <p:nvSpPr>
          <p:cNvPr id="5" name="Content Placeholder 1"/>
          <p:cNvSpPr txBox="1">
            <a:spLocks/>
          </p:cNvSpPr>
          <p:nvPr/>
        </p:nvSpPr>
        <p:spPr>
          <a:xfrm>
            <a:off x="219018" y="1819768"/>
            <a:ext cx="9822906" cy="3905530"/>
          </a:xfrm>
          <a:prstGeom prst="rect">
            <a:avLst/>
          </a:prstGeom>
        </p:spPr>
        <p:txBody>
          <a:bodyPr/>
          <a:lstStyle>
            <a:lvl1pPr marL="365760" indent="-256032" algn="r" rtl="1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•"/>
              <a:defRPr kumimoji="0"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58368" indent="-246888" algn="r" rtl="1" eaLnBrk="1" latinLnBrk="0" hangingPunct="1">
              <a:spcBef>
                <a:spcPts val="300"/>
              </a:spcBef>
              <a:buClr>
                <a:schemeClr val="accent2"/>
              </a:buClr>
              <a:buFont typeface="Georgia"/>
              <a:buChar char="▫"/>
              <a:defRPr kumimoji="0" sz="2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23544" indent="-219456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79576" indent="-201168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89888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609344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28800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029968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5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240280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rtl="0"/>
            <a:r>
              <a:rPr lang="en-US" sz="3000" dirty="0" smtClean="0">
                <a:solidFill>
                  <a:srgbClr val="000000"/>
                </a:solidFill>
                <a:cs typeface="B Nazanin" panose="00000400000000000000" pitchFamily="2" charset="-78"/>
              </a:rPr>
              <a:t>Kafka </a:t>
            </a:r>
            <a:r>
              <a:rPr lang="en-US" sz="3000" dirty="0">
                <a:solidFill>
                  <a:srgbClr val="000000"/>
                </a:solidFill>
                <a:cs typeface="B Nazanin" panose="00000400000000000000" pitchFamily="2" charset="-78"/>
              </a:rPr>
              <a:t>is a distributed system </a:t>
            </a:r>
            <a:endParaRPr lang="en-US" sz="3000" dirty="0" smtClean="0">
              <a:solidFill>
                <a:srgbClr val="000000"/>
              </a:solidFill>
              <a:cs typeface="B Nazanin" panose="00000400000000000000" pitchFamily="2" charset="-78"/>
            </a:endParaRPr>
          </a:p>
          <a:p>
            <a:pPr algn="l" rtl="0"/>
            <a:endParaRPr lang="en-US" sz="3000" dirty="0" smtClean="0">
              <a:solidFill>
                <a:srgbClr val="000000"/>
              </a:solidFill>
              <a:cs typeface="B Nazanin" panose="00000400000000000000" pitchFamily="2" charset="-78"/>
            </a:endParaRPr>
          </a:p>
          <a:p>
            <a:pPr algn="l" rtl="0"/>
            <a:r>
              <a:rPr lang="en-US" sz="3000" dirty="0" smtClean="0">
                <a:solidFill>
                  <a:srgbClr val="000000"/>
                </a:solidFill>
                <a:cs typeface="B Nazanin" panose="00000400000000000000" pitchFamily="2" charset="-78"/>
              </a:rPr>
              <a:t>Consisting </a:t>
            </a:r>
            <a:r>
              <a:rPr lang="en-US" sz="3000" dirty="0">
                <a:solidFill>
                  <a:srgbClr val="000000"/>
                </a:solidFill>
                <a:cs typeface="B Nazanin" panose="00000400000000000000" pitchFamily="2" charset="-78"/>
              </a:rPr>
              <a:t>of servers and clients </a:t>
            </a:r>
            <a:endParaRPr lang="en-US" sz="3000" dirty="0" smtClean="0">
              <a:solidFill>
                <a:srgbClr val="000000"/>
              </a:solidFill>
              <a:cs typeface="B Nazanin" panose="00000400000000000000" pitchFamily="2" charset="-78"/>
            </a:endParaRPr>
          </a:p>
          <a:p>
            <a:pPr algn="l" rtl="0"/>
            <a:endParaRPr lang="en-US" sz="3000" dirty="0" smtClean="0">
              <a:solidFill>
                <a:srgbClr val="000000"/>
              </a:solidFill>
              <a:cs typeface="B Nazanin" panose="00000400000000000000" pitchFamily="2" charset="-78"/>
            </a:endParaRPr>
          </a:p>
          <a:p>
            <a:pPr algn="l" rtl="0"/>
            <a:r>
              <a:rPr lang="en-US" sz="3000" dirty="0" smtClean="0">
                <a:solidFill>
                  <a:srgbClr val="000000"/>
                </a:solidFill>
                <a:cs typeface="B Nazanin" panose="00000400000000000000" pitchFamily="2" charset="-78"/>
              </a:rPr>
              <a:t>Communicate </a:t>
            </a:r>
            <a:r>
              <a:rPr lang="en-US" sz="3000" dirty="0">
                <a:solidFill>
                  <a:srgbClr val="000000"/>
                </a:solidFill>
                <a:cs typeface="B Nazanin" panose="00000400000000000000" pitchFamily="2" charset="-78"/>
              </a:rPr>
              <a:t>via a high-performance </a:t>
            </a:r>
            <a:r>
              <a:rPr lang="en-US" sz="3000" dirty="0" smtClean="0">
                <a:solidFill>
                  <a:srgbClr val="000000"/>
                </a:solidFill>
                <a:cs typeface="B Nazanin" panose="00000400000000000000" pitchFamily="2" charset="-78"/>
              </a:rPr>
              <a:t>TCP</a:t>
            </a:r>
          </a:p>
        </p:txBody>
      </p:sp>
    </p:spTree>
    <p:extLst>
      <p:ext uri="{BB962C8B-B14F-4D97-AF65-F5344CB8AC3E}">
        <p14:creationId xmlns:p14="http://schemas.microsoft.com/office/powerpoint/2010/main" xmlns="" val="28252943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2800" dirty="0"/>
              <a:t>Scenario 4: A leader can see its followers, but cannot see Zookeeper</a:t>
            </a:r>
          </a:p>
        </p:txBody>
      </p:sp>
      <p:pic>
        <p:nvPicPr>
          <p:cNvPr id="24578" name="Picture 2" descr="Fig 27. Scenario 4: Leader isolated from Zookeeper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78510" y="904875"/>
            <a:ext cx="10664190" cy="5246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41380828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2400" dirty="0"/>
              <a:t>Scenario 4. The leader on Broker 1 becomes a follower after the network partition is resolved</a:t>
            </a:r>
          </a:p>
        </p:txBody>
      </p:sp>
      <p:pic>
        <p:nvPicPr>
          <p:cNvPr id="25602" name="Picture 2" descr="Fig 28. Scenario 4. The leader on Broker 1 becomes a follower after the network partition is resolved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76275" y="871536"/>
            <a:ext cx="10732770" cy="5280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7352925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2400" dirty="0"/>
              <a:t>Scenario 5: A follower is completely partitioned from both the other Kafka nodes and Zookeeper</a:t>
            </a:r>
          </a:p>
        </p:txBody>
      </p:sp>
      <p:pic>
        <p:nvPicPr>
          <p:cNvPr id="26626" name="Picture 2" descr="Fig 29. Scenario 5: The isolated follower is removed from the ISR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96884" y="773112"/>
            <a:ext cx="10732770" cy="5503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5892592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2400" dirty="0"/>
              <a:t>Scenario 6:  A leader is completely partitioned from both the other Kafka nodes and Zookeeper</a:t>
            </a:r>
          </a:p>
        </p:txBody>
      </p:sp>
      <p:pic>
        <p:nvPicPr>
          <p:cNvPr id="1026" name="Picture 2" descr="Fig 31. Scenario 6: The leader becomes isolated from other Kafka nodes and Zookeep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50875" y="830262"/>
            <a:ext cx="10698480" cy="5332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4822915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018" y="153194"/>
            <a:ext cx="11109382" cy="433534"/>
          </a:xfrm>
        </p:spPr>
        <p:txBody>
          <a:bodyPr/>
          <a:lstStyle/>
          <a:p>
            <a:pPr algn="l"/>
            <a:r>
              <a:rPr lang="en-US" sz="2400" dirty="0"/>
              <a:t>Scenario 6: The original leader becomes a follower after the network partition is resolved</a:t>
            </a:r>
          </a:p>
        </p:txBody>
      </p:sp>
      <p:pic>
        <p:nvPicPr>
          <p:cNvPr id="2050" name="Picture 2" descr="Fig 34. Scenario 6: The original leader becomes a follower after the network partition is resolved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39775" y="841375"/>
            <a:ext cx="10732770" cy="5383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0188458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3200" dirty="0"/>
              <a:t>Scenarios Conclusions - Message</a:t>
            </a:r>
            <a:r>
              <a:rPr lang="en-US" sz="3200" dirty="0" smtClean="0"/>
              <a:t> Loss</a:t>
            </a:r>
            <a:endParaRPr lang="en-US" sz="3200" dirty="0"/>
          </a:p>
        </p:txBody>
      </p:sp>
      <p:sp>
        <p:nvSpPr>
          <p:cNvPr id="3" name="Rectangle 2"/>
          <p:cNvSpPr/>
          <p:nvPr/>
        </p:nvSpPr>
        <p:spPr>
          <a:xfrm>
            <a:off x="381000" y="805865"/>
            <a:ext cx="11442700" cy="53860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SzPts val="1000"/>
              <a:tabLst>
                <a:tab pos="457200" algn="l"/>
              </a:tabLst>
            </a:pPr>
            <a:r>
              <a:rPr lang="en-US" sz="2800" b="1" dirty="0" smtClean="0">
                <a:solidFill>
                  <a:srgbClr val="000000"/>
                </a:solidFill>
                <a:cs typeface="B Nazanin" panose="00000400000000000000" pitchFamily="2" charset="-78"/>
              </a:rPr>
              <a:t>*	leader </a:t>
            </a:r>
            <a:r>
              <a:rPr lang="en-US" sz="2800" b="1" dirty="0">
                <a:solidFill>
                  <a:srgbClr val="000000"/>
                </a:solidFill>
                <a:cs typeface="B Nazanin" panose="00000400000000000000" pitchFamily="2" charset="-78"/>
              </a:rPr>
              <a:t>fail-over where </a:t>
            </a:r>
            <a:r>
              <a:rPr lang="en-US" sz="2800" b="1" dirty="0" err="1">
                <a:solidFill>
                  <a:srgbClr val="000000"/>
                </a:solidFill>
                <a:cs typeface="B Nazanin" panose="00000400000000000000" pitchFamily="2" charset="-78"/>
              </a:rPr>
              <a:t>acks</a:t>
            </a:r>
            <a:r>
              <a:rPr lang="en-US" sz="2800" b="1" dirty="0">
                <a:solidFill>
                  <a:srgbClr val="000000"/>
                </a:solidFill>
                <a:cs typeface="B Nazanin" panose="00000400000000000000" pitchFamily="2" charset="-78"/>
              </a:rPr>
              <a:t>=1</a:t>
            </a:r>
          </a:p>
          <a:p>
            <a:pPr marR="0" lvl="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SzPts val="1000"/>
              <a:tabLst>
                <a:tab pos="457200" algn="l"/>
              </a:tabLst>
            </a:pPr>
            <a:r>
              <a:rPr lang="en-US" sz="2800" b="1" dirty="0" smtClean="0">
                <a:solidFill>
                  <a:srgbClr val="000000"/>
                </a:solidFill>
                <a:cs typeface="B Nazanin" panose="00000400000000000000" pitchFamily="2" charset="-78"/>
              </a:rPr>
              <a:t>*	unclean </a:t>
            </a:r>
            <a:r>
              <a:rPr lang="en-US" sz="2800" b="1" dirty="0">
                <a:solidFill>
                  <a:srgbClr val="000000"/>
                </a:solidFill>
                <a:cs typeface="B Nazanin" panose="00000400000000000000" pitchFamily="2" charset="-78"/>
              </a:rPr>
              <a:t>fail-over with </a:t>
            </a:r>
            <a:r>
              <a:rPr lang="en-US" sz="2800" b="1" dirty="0" err="1">
                <a:solidFill>
                  <a:srgbClr val="000000"/>
                </a:solidFill>
                <a:cs typeface="B Nazanin" panose="00000400000000000000" pitchFamily="2" charset="-78"/>
              </a:rPr>
              <a:t>acks</a:t>
            </a:r>
            <a:r>
              <a:rPr lang="en-US" sz="2800" b="1" dirty="0">
                <a:solidFill>
                  <a:srgbClr val="000000"/>
                </a:solidFill>
                <a:cs typeface="B Nazanin" panose="00000400000000000000" pitchFamily="2" charset="-78"/>
              </a:rPr>
              <a:t>=all</a:t>
            </a:r>
          </a:p>
          <a:p>
            <a:pPr marR="0" lvl="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SzPts val="1000"/>
              <a:tabLst>
                <a:tab pos="457200" algn="l"/>
              </a:tabLst>
            </a:pPr>
            <a:r>
              <a:rPr lang="en-US" sz="2800" b="1" dirty="0" smtClean="0">
                <a:solidFill>
                  <a:srgbClr val="000000"/>
                </a:solidFill>
                <a:cs typeface="B Nazanin" panose="00000400000000000000" pitchFamily="2" charset="-78"/>
              </a:rPr>
              <a:t>*	A </a:t>
            </a:r>
            <a:r>
              <a:rPr lang="en-US" sz="2800" b="1" dirty="0">
                <a:solidFill>
                  <a:srgbClr val="000000"/>
                </a:solidFill>
                <a:cs typeface="B Nazanin" panose="00000400000000000000" pitchFamily="2" charset="-78"/>
              </a:rPr>
              <a:t>leader isolation from Zookeeper with </a:t>
            </a:r>
            <a:r>
              <a:rPr lang="en-US" sz="2800" b="1" dirty="0" err="1">
                <a:solidFill>
                  <a:srgbClr val="000000"/>
                </a:solidFill>
                <a:cs typeface="B Nazanin" panose="00000400000000000000" pitchFamily="2" charset="-78"/>
              </a:rPr>
              <a:t>acks</a:t>
            </a:r>
            <a:r>
              <a:rPr lang="en-US" sz="2800" b="1" dirty="0">
                <a:solidFill>
                  <a:srgbClr val="000000"/>
                </a:solidFill>
                <a:cs typeface="B Nazanin" panose="00000400000000000000" pitchFamily="2" charset="-78"/>
              </a:rPr>
              <a:t>=1</a:t>
            </a:r>
          </a:p>
          <a:p>
            <a:pPr marR="0" lvl="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SzPts val="1000"/>
              <a:tabLst>
                <a:tab pos="457200" algn="l"/>
              </a:tabLst>
            </a:pPr>
            <a:r>
              <a:rPr lang="en-US" sz="2800" b="1" dirty="0" smtClean="0">
                <a:solidFill>
                  <a:srgbClr val="000000"/>
                </a:solidFill>
                <a:cs typeface="B Nazanin" panose="00000400000000000000" pitchFamily="2" charset="-78"/>
              </a:rPr>
              <a:t>*	A </a:t>
            </a:r>
            <a:r>
              <a:rPr lang="en-US" sz="2800" b="1" dirty="0">
                <a:solidFill>
                  <a:srgbClr val="000000"/>
                </a:solidFill>
                <a:cs typeface="B Nazanin" panose="00000400000000000000" pitchFamily="2" charset="-78"/>
              </a:rPr>
              <a:t>fully isolated leader, even </a:t>
            </a:r>
            <a:r>
              <a:rPr lang="en-US" sz="2800" b="1" dirty="0" err="1">
                <a:solidFill>
                  <a:srgbClr val="000000"/>
                </a:solidFill>
                <a:cs typeface="B Nazanin" panose="00000400000000000000" pitchFamily="2" charset="-78"/>
              </a:rPr>
              <a:t>acks</a:t>
            </a:r>
            <a:r>
              <a:rPr lang="en-US" sz="2800" b="1" dirty="0">
                <a:solidFill>
                  <a:srgbClr val="000000"/>
                </a:solidFill>
                <a:cs typeface="B Nazanin" panose="00000400000000000000" pitchFamily="2" charset="-78"/>
              </a:rPr>
              <a:t>=all if </a:t>
            </a:r>
            <a:r>
              <a:rPr lang="en-US" sz="2800" b="1" dirty="0" err="1">
                <a:solidFill>
                  <a:srgbClr val="000000"/>
                </a:solidFill>
                <a:cs typeface="B Nazanin" panose="00000400000000000000" pitchFamily="2" charset="-78"/>
              </a:rPr>
              <a:t>min.insync.replicas</a:t>
            </a:r>
            <a:r>
              <a:rPr lang="en-US" sz="2800" b="1" dirty="0">
                <a:solidFill>
                  <a:srgbClr val="000000"/>
                </a:solidFill>
                <a:cs typeface="B Nazanin" panose="00000400000000000000" pitchFamily="2" charset="-78"/>
              </a:rPr>
              <a:t>=1</a:t>
            </a:r>
          </a:p>
          <a:p>
            <a:pPr marR="0" lvl="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SzPts val="1000"/>
              <a:tabLst>
                <a:tab pos="457200" algn="l"/>
              </a:tabLst>
            </a:pPr>
            <a:r>
              <a:rPr lang="en-US" sz="2800" b="1" dirty="0" smtClean="0">
                <a:solidFill>
                  <a:srgbClr val="000000"/>
                </a:solidFill>
                <a:cs typeface="B Nazanin" panose="00000400000000000000" pitchFamily="2" charset="-78"/>
              </a:rPr>
              <a:t>*	Simultaneous </a:t>
            </a:r>
            <a:r>
              <a:rPr lang="en-US" sz="2800" b="1" dirty="0">
                <a:solidFill>
                  <a:srgbClr val="000000"/>
                </a:solidFill>
                <a:cs typeface="B Nazanin" panose="00000400000000000000" pitchFamily="2" charset="-78"/>
              </a:rPr>
              <a:t>failures of all nodes of a partition. </a:t>
            </a:r>
          </a:p>
          <a:p>
            <a:pPr marL="0" lvl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SzPts val="1000"/>
              <a:tabLst>
                <a:tab pos="457200" algn="l"/>
              </a:tabLst>
            </a:pPr>
            <a:r>
              <a:rPr lang="en-US" sz="2800" b="1" dirty="0" smtClean="0">
                <a:solidFill>
                  <a:srgbClr val="000000"/>
                </a:solidFill>
                <a:cs typeface="B Nazanin" panose="00000400000000000000" pitchFamily="2" charset="-78"/>
              </a:rPr>
              <a:t>	*	messages </a:t>
            </a:r>
            <a:r>
              <a:rPr lang="en-US" sz="2800" b="1" dirty="0">
                <a:solidFill>
                  <a:srgbClr val="000000"/>
                </a:solidFill>
                <a:cs typeface="B Nazanin" panose="00000400000000000000" pitchFamily="2" charset="-78"/>
              </a:rPr>
              <a:t>are acknowledged once in memory, some messages may </a:t>
            </a:r>
            <a:r>
              <a:rPr lang="en-US" sz="2800" b="1" dirty="0" smtClean="0">
                <a:solidFill>
                  <a:srgbClr val="000000"/>
                </a:solidFill>
                <a:cs typeface="B Nazanin" panose="00000400000000000000" pitchFamily="2" charset="-78"/>
              </a:rPr>
              <a:t>			not </a:t>
            </a:r>
            <a:r>
              <a:rPr lang="en-US" sz="2800" b="1" dirty="0">
                <a:solidFill>
                  <a:srgbClr val="000000"/>
                </a:solidFill>
                <a:cs typeface="B Nazanin" panose="00000400000000000000" pitchFamily="2" charset="-78"/>
              </a:rPr>
              <a:t>yet have been written to disk.</a:t>
            </a:r>
          </a:p>
        </p:txBody>
      </p:sp>
    </p:spTree>
    <p:extLst>
      <p:ext uri="{BB962C8B-B14F-4D97-AF65-F5344CB8AC3E}">
        <p14:creationId xmlns:p14="http://schemas.microsoft.com/office/powerpoint/2010/main" xmlns="" val="29278673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8 - Clustering </a:t>
            </a:r>
            <a:r>
              <a:rPr lang="en-US" dirty="0"/>
              <a:t>– Partition Assignment and Rebalancing</a:t>
            </a:r>
          </a:p>
        </p:txBody>
      </p:sp>
    </p:spTree>
    <p:extLst>
      <p:ext uri="{BB962C8B-B14F-4D97-AF65-F5344CB8AC3E}">
        <p14:creationId xmlns:p14="http://schemas.microsoft.com/office/powerpoint/2010/main" xmlns="" val="1811249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3200" dirty="0"/>
              <a:t>Let’s go back to some basics</a:t>
            </a:r>
          </a:p>
        </p:txBody>
      </p:sp>
      <p:pic>
        <p:nvPicPr>
          <p:cNvPr id="3074" name="Picture 2" descr="https://miro.medium.com/max/935/1*0qD0pg05zkYHn9jK0IxN1w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920932" y="899672"/>
            <a:ext cx="8901113" cy="502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0366359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3200" dirty="0"/>
              <a:t>The Rebalance Protocol, in a Nutshell</a:t>
            </a:r>
          </a:p>
        </p:txBody>
      </p:sp>
      <p:sp>
        <p:nvSpPr>
          <p:cNvPr id="3" name="Rectangle 2"/>
          <p:cNvSpPr/>
          <p:nvPr/>
        </p:nvSpPr>
        <p:spPr>
          <a:xfrm>
            <a:off x="579421" y="1059255"/>
            <a:ext cx="11425473" cy="41578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600" i="1" dirty="0">
                <a:solidFill>
                  <a:srgbClr val="292929"/>
                </a:solidFill>
                <a:latin typeface="Berlin Sans FB" panose="020E0602020502020306" pitchFamily="34" charset="0"/>
              </a:rPr>
              <a:t>Rebalance/Rebalancing: the procedure that is followed by a number of distributed processes that use </a:t>
            </a:r>
            <a:r>
              <a:rPr lang="en-US" sz="3600" i="1" dirty="0">
                <a:solidFill>
                  <a:srgbClr val="FF0000"/>
                </a:solidFill>
                <a:latin typeface="Berlin Sans FB" panose="020E0602020502020306" pitchFamily="34" charset="0"/>
              </a:rPr>
              <a:t>Kafka</a:t>
            </a:r>
            <a:r>
              <a:rPr lang="en-US" sz="3600" i="1" dirty="0">
                <a:solidFill>
                  <a:srgbClr val="292929"/>
                </a:solidFill>
                <a:latin typeface="Berlin Sans FB" panose="020E0602020502020306" pitchFamily="34" charset="0"/>
              </a:rPr>
              <a:t> </a:t>
            </a:r>
            <a:r>
              <a:rPr lang="en-US" sz="3600" i="1" dirty="0">
                <a:solidFill>
                  <a:srgbClr val="FF0000"/>
                </a:solidFill>
                <a:latin typeface="Berlin Sans FB" panose="020E0602020502020306" pitchFamily="34" charset="0"/>
              </a:rPr>
              <a:t>clients</a:t>
            </a:r>
            <a:r>
              <a:rPr lang="en-US" sz="3600" i="1" dirty="0">
                <a:solidFill>
                  <a:srgbClr val="292929"/>
                </a:solidFill>
                <a:latin typeface="Berlin Sans FB" panose="020E0602020502020306" pitchFamily="34" charset="0"/>
              </a:rPr>
              <a:t> and/or the </a:t>
            </a:r>
            <a:r>
              <a:rPr lang="en-US" sz="3600" i="1" dirty="0">
                <a:solidFill>
                  <a:srgbClr val="FF0000"/>
                </a:solidFill>
                <a:latin typeface="Berlin Sans FB" panose="020E0602020502020306" pitchFamily="34" charset="0"/>
              </a:rPr>
              <a:t>Kafka</a:t>
            </a:r>
            <a:r>
              <a:rPr lang="en-US" sz="3600" i="1" dirty="0">
                <a:solidFill>
                  <a:srgbClr val="292929"/>
                </a:solidFill>
                <a:latin typeface="Berlin Sans FB" panose="020E0602020502020306" pitchFamily="34" charset="0"/>
              </a:rPr>
              <a:t> </a:t>
            </a:r>
            <a:r>
              <a:rPr lang="en-US" sz="3600" i="1" dirty="0">
                <a:solidFill>
                  <a:srgbClr val="FF0000"/>
                </a:solidFill>
                <a:latin typeface="Berlin Sans FB" panose="020E0602020502020306" pitchFamily="34" charset="0"/>
              </a:rPr>
              <a:t>coordinator</a:t>
            </a:r>
            <a:r>
              <a:rPr lang="en-US" sz="3600" i="1" dirty="0">
                <a:solidFill>
                  <a:srgbClr val="292929"/>
                </a:solidFill>
                <a:latin typeface="Berlin Sans FB" panose="020E0602020502020306" pitchFamily="34" charset="0"/>
              </a:rPr>
              <a:t> to form a common group and distribute a set of </a:t>
            </a:r>
            <a:r>
              <a:rPr lang="en-US" sz="3600" i="1" dirty="0">
                <a:solidFill>
                  <a:srgbClr val="FF0000"/>
                </a:solidFill>
                <a:latin typeface="Berlin Sans FB" panose="020E0602020502020306" pitchFamily="34" charset="0"/>
              </a:rPr>
              <a:t>resources</a:t>
            </a:r>
            <a:r>
              <a:rPr lang="en-US" sz="3600" i="1" dirty="0">
                <a:solidFill>
                  <a:srgbClr val="292929"/>
                </a:solidFill>
                <a:latin typeface="Berlin Sans FB" panose="020E0602020502020306" pitchFamily="34" charset="0"/>
              </a:rPr>
              <a:t> among the </a:t>
            </a:r>
            <a:r>
              <a:rPr lang="en-US" sz="3600" i="1" dirty="0">
                <a:solidFill>
                  <a:srgbClr val="FF0000"/>
                </a:solidFill>
                <a:latin typeface="Berlin Sans FB" panose="020E0602020502020306" pitchFamily="34" charset="0"/>
              </a:rPr>
              <a:t>members</a:t>
            </a:r>
            <a:r>
              <a:rPr lang="en-US" sz="3600" i="1" dirty="0">
                <a:solidFill>
                  <a:srgbClr val="292929"/>
                </a:solidFill>
                <a:latin typeface="Berlin Sans FB" panose="020E0602020502020306" pitchFamily="34" charset="0"/>
              </a:rPr>
              <a:t> of the </a:t>
            </a:r>
            <a:r>
              <a:rPr lang="en-US" sz="3600" i="1" dirty="0" smtClean="0">
                <a:solidFill>
                  <a:srgbClr val="292929"/>
                </a:solidFill>
                <a:latin typeface="Berlin Sans FB" panose="020E0602020502020306" pitchFamily="34" charset="0"/>
              </a:rPr>
              <a:t>group</a:t>
            </a:r>
            <a:r>
              <a:rPr lang="en-US" sz="3600" i="1" dirty="0">
                <a:solidFill>
                  <a:srgbClr val="292929"/>
                </a:solidFill>
                <a:latin typeface="Berlin Sans FB" panose="020E0602020502020306" pitchFamily="34" charset="0"/>
              </a:rPr>
              <a:t>.</a:t>
            </a:r>
            <a:endParaRPr lang="en-US" sz="3600" dirty="0">
              <a:latin typeface="Berlin Sans FB" panose="020E06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4529624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3200" dirty="0"/>
              <a:t>Apache Kafka Rebalance Protocol and components</a:t>
            </a:r>
          </a:p>
        </p:txBody>
      </p:sp>
      <p:pic>
        <p:nvPicPr>
          <p:cNvPr id="4098" name="Picture 2" descr="https://miro.medium.com/max/1128/1*OIAZBYRi4kwJWbMJyXNjug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248624" y="957921"/>
            <a:ext cx="10027920" cy="5307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9293733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2" val="4aec7ed1d47175530ac3825864257122edbd5d8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ide Master - Persian">
  <a:themeElements>
    <a:clrScheme name="iTheme Colors">
      <a:dk1>
        <a:srgbClr val="003195"/>
      </a:dk1>
      <a:lt1>
        <a:sysClr val="window" lastClr="FFFFFF"/>
      </a:lt1>
      <a:dk2>
        <a:srgbClr val="2F75FF"/>
      </a:dk2>
      <a:lt2>
        <a:srgbClr val="B9E7FC"/>
      </a:lt2>
      <a:accent1>
        <a:srgbClr val="00A3E3"/>
      </a:accent1>
      <a:accent2>
        <a:srgbClr val="266DFF"/>
      </a:accent2>
      <a:accent3>
        <a:srgbClr val="6E9EFF"/>
      </a:accent3>
      <a:accent4>
        <a:srgbClr val="97BAFF"/>
      </a:accent4>
      <a:accent5>
        <a:srgbClr val="B9E7FC"/>
      </a:accent5>
      <a:accent6>
        <a:srgbClr val="51C3F9"/>
      </a:accent6>
      <a:hlink>
        <a:srgbClr val="004CE2"/>
      </a:hlink>
      <a:folHlink>
        <a:srgbClr val="977B2D"/>
      </a:folHlink>
    </a:clrScheme>
    <a:fontScheme name="B Nazanin - Calibri">
      <a:majorFont>
        <a:latin typeface="Calibri"/>
        <a:ea typeface=""/>
        <a:cs typeface="B Nazanin"/>
      </a:majorFont>
      <a:minorFont>
        <a:latin typeface="Calibri"/>
        <a:ea typeface=""/>
        <a:cs typeface="B Nazani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100000">
              <a:schemeClr val="phClr">
                <a:tint val="80000"/>
                <a:satMod val="250000"/>
              </a:schemeClr>
            </a:gs>
            <a:gs pos="60000">
              <a:schemeClr val="phClr">
                <a:shade val="38000"/>
                <a:satMod val="175000"/>
              </a:schemeClr>
            </a:gs>
            <a:gs pos="0">
              <a:schemeClr val="phClr">
                <a:shade val="30000"/>
                <a:satMod val="175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</a:schemeClr>
              <a:schemeClr val="phClr">
                <a:tint val="96000"/>
                <a:satMod val="150000"/>
              </a:schemeClr>
            </a:duotone>
          </a:blip>
          <a:tile tx="0" ty="0" sx="80000" sy="80000" flip="none" algn="tl"/>
        </a:blipFill>
      </a:bgFillStyleLst>
    </a:fmtScheme>
  </a:themeElements>
  <a:objectDefaults>
    <a:spDef>
      <a:spPr>
        <a:solidFill>
          <a:srgbClr val="B9D1EE"/>
        </a:solidFill>
        <a:ln>
          <a:noFill/>
        </a:ln>
        <a:effectLst>
          <a:outerShdw blurRad="50800" dist="38100" dir="8100000" algn="tr" rotWithShape="0">
            <a:prstClr val="black">
              <a:alpha val="40000"/>
            </a:prstClr>
          </a:outerShdw>
        </a:effectLst>
      </a:spPr>
      <a:bodyPr rtlCol="1" anchor="t"/>
      <a:lstStyle>
        <a:defPPr>
          <a:defRPr sz="1600" dirty="0" smtClean="0">
            <a:solidFill>
              <a:srgbClr val="000000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rgbClr val="000000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xmlns="" name="Pres_Template_Fa_01_961116-" id="{BAF48B84-FB0D-400A-BD9A-5503705DEB57}" vid="{B2C3606E-E474-4342-B83C-D4A37D75275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Pres_Template_Fa_01_961116-</Template>
  <TotalTime>24161</TotalTime>
  <Words>1266</Words>
  <Application>Microsoft Office PowerPoint</Application>
  <PresentationFormat>Custom</PresentationFormat>
  <Paragraphs>437</Paragraphs>
  <Slides>160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160</vt:i4>
      </vt:variant>
    </vt:vector>
  </HeadingPairs>
  <TitlesOfParts>
    <vt:vector size="173" baseType="lpstr">
      <vt:lpstr>Arial</vt:lpstr>
      <vt:lpstr>B Yekan+</vt:lpstr>
      <vt:lpstr>B Nazanin</vt:lpstr>
      <vt:lpstr>Georgia</vt:lpstr>
      <vt:lpstr>Calibri</vt:lpstr>
      <vt:lpstr>ＭＳ Ｐゴシック</vt:lpstr>
      <vt:lpstr>Courier New</vt:lpstr>
      <vt:lpstr>Wingdings</vt:lpstr>
      <vt:lpstr>Times New Roman</vt:lpstr>
      <vt:lpstr>Berlin Sans FB</vt:lpstr>
      <vt:lpstr>Segoe UI</vt:lpstr>
      <vt:lpstr>Wingdings 2</vt:lpstr>
      <vt:lpstr>Slide Master - Persian</vt:lpstr>
      <vt:lpstr>Slide 1</vt:lpstr>
      <vt:lpstr>Slide 2</vt:lpstr>
      <vt:lpstr>Slide 3</vt:lpstr>
      <vt:lpstr>1 - Introduction - Architecture  and Concept</vt:lpstr>
      <vt:lpstr>Introduction</vt:lpstr>
      <vt:lpstr>Introduction</vt:lpstr>
      <vt:lpstr>Usage</vt:lpstr>
      <vt:lpstr>How can Kafka help you</vt:lpstr>
      <vt:lpstr>Architecture</vt:lpstr>
      <vt:lpstr>Kafka Client</vt:lpstr>
      <vt:lpstr>2 - Primary Elements </vt:lpstr>
      <vt:lpstr>Main Concepts &amp; Terminology</vt:lpstr>
      <vt:lpstr>Stream Processing Topology</vt:lpstr>
      <vt:lpstr>Persistence</vt:lpstr>
      <vt:lpstr>3 - Messages – Metadata- Schema</vt:lpstr>
      <vt:lpstr>Message Metadata</vt:lpstr>
      <vt:lpstr>Message Schema</vt:lpstr>
      <vt:lpstr>Message Serializer &amp; Deserializer</vt:lpstr>
      <vt:lpstr>Serializer Interface</vt:lpstr>
      <vt:lpstr>Deserializer Interface</vt:lpstr>
      <vt:lpstr>Example</vt:lpstr>
      <vt:lpstr>Example</vt:lpstr>
      <vt:lpstr>Example</vt:lpstr>
      <vt:lpstr>Producer and Consumer Configuration</vt:lpstr>
      <vt:lpstr>4 - Messages - Order and Delivery </vt:lpstr>
      <vt:lpstr>Slide 26</vt:lpstr>
      <vt:lpstr>Message Order - Multiple Partitioning</vt:lpstr>
      <vt:lpstr>Message Order</vt:lpstr>
      <vt:lpstr>Message Order - Keying </vt:lpstr>
      <vt:lpstr>Message Order - Keying </vt:lpstr>
      <vt:lpstr>Message Order - Keying </vt:lpstr>
      <vt:lpstr>Message Order - Keying </vt:lpstr>
      <vt:lpstr>Message Order - Keying  and Partition Rebalancing</vt:lpstr>
      <vt:lpstr>Message Order - Keying  and Partition Rebalancing</vt:lpstr>
      <vt:lpstr>Message Order - Keying  and Partition Rebalancing</vt:lpstr>
      <vt:lpstr>Message Order - Keying  and Partition Rebalancing</vt:lpstr>
      <vt:lpstr>Message Order -  Ensuring that Data is Always Sent in Order</vt:lpstr>
      <vt:lpstr>Message Delivery and Durability</vt:lpstr>
      <vt:lpstr>Message Delivery and Durability – acks - replication</vt:lpstr>
      <vt:lpstr>Message Delivery and Durability – acks – isr </vt:lpstr>
      <vt:lpstr>Message Delivery and Durability – acks = 0</vt:lpstr>
      <vt:lpstr>Message Delivery and Durability – acks = 1</vt:lpstr>
      <vt:lpstr>Message Delivery and Durability – acks = all</vt:lpstr>
      <vt:lpstr>Message Delivery and Durability – acks = all</vt:lpstr>
      <vt:lpstr>Message Delivery and Durability – Minimum In-Sync Replica</vt:lpstr>
      <vt:lpstr>Message Delivery and Durability – Minimum In-Sync Replica</vt:lpstr>
      <vt:lpstr>Message Delivery and Durability – Minimum In-Sync Replica</vt:lpstr>
      <vt:lpstr>Processing Guarantees – Issues</vt:lpstr>
      <vt:lpstr>Processing Guarantees – Concept </vt:lpstr>
      <vt:lpstr>5 - Consumers</vt:lpstr>
      <vt:lpstr>Consumer &amp; Consumer Group</vt:lpstr>
      <vt:lpstr>Consumer Position</vt:lpstr>
      <vt:lpstr>Consumer – Offset Storage</vt:lpstr>
      <vt:lpstr>Consumer – Describe  using CLI</vt:lpstr>
      <vt:lpstr>Consumer – Lag</vt:lpstr>
      <vt:lpstr>Consumer Lag Explore</vt:lpstr>
      <vt:lpstr>Burrow dashboards</vt:lpstr>
      <vt:lpstr>More Important – Time-Based </vt:lpstr>
      <vt:lpstr>Consumer Lag – Time Lag</vt:lpstr>
      <vt:lpstr>Consumer Lag – Time Lag - Visual</vt:lpstr>
      <vt:lpstr>Consumer - Over and Under Consumption</vt:lpstr>
      <vt:lpstr>6 - Configuration and Dependency</vt:lpstr>
      <vt:lpstr>Dependency - Zookeeper</vt:lpstr>
      <vt:lpstr>Zookeeper Architecture</vt:lpstr>
      <vt:lpstr>Zookeeper – Client  / Server Architecture</vt:lpstr>
      <vt:lpstr>Design Goals of Zookeeper Architecture</vt:lpstr>
      <vt:lpstr>Data Model in ZooKeeper</vt:lpstr>
      <vt:lpstr>Zookeeper ZNodes</vt:lpstr>
      <vt:lpstr>Zookeeper – Versions</vt:lpstr>
      <vt:lpstr>Zookeeper – Watches</vt:lpstr>
      <vt:lpstr>Zookeeper - Quorums</vt:lpstr>
      <vt:lpstr>Hardware of Zookeeper</vt:lpstr>
      <vt:lpstr>Zookeeper - Monitoring</vt:lpstr>
      <vt:lpstr>Kafka Requirement</vt:lpstr>
      <vt:lpstr>Kafka – Important Configuration</vt:lpstr>
      <vt:lpstr>Kafka – Linkedin busiest Cluster</vt:lpstr>
      <vt:lpstr>7 - Clustering – Scalability, Fault Tolerant and High Availability</vt:lpstr>
      <vt:lpstr>Scaling – Vertical vs Horizontal</vt:lpstr>
      <vt:lpstr>Scale-out architecture with Kafka</vt:lpstr>
      <vt:lpstr>Fault Tolerance</vt:lpstr>
      <vt:lpstr>Availability</vt:lpstr>
      <vt:lpstr>Ensuring Client Connectivity</vt:lpstr>
      <vt:lpstr>The Kafka Consensus Architecture</vt:lpstr>
      <vt:lpstr>The Replication Protocol</vt:lpstr>
      <vt:lpstr>Leader Fail-Over</vt:lpstr>
      <vt:lpstr>Network Partitions</vt:lpstr>
      <vt:lpstr>Scenario 1: A follower cannot see the leader, but can still see Zookeeper</vt:lpstr>
      <vt:lpstr>Scenario 2: A leader cannot see any of its followers, but can still see Zookeeper</vt:lpstr>
      <vt:lpstr>Scenario 3: A follower can see the leader, but cannot see Zookeeper</vt:lpstr>
      <vt:lpstr>Scenario 4: A leader can see its followers, but cannot see Zookeeper</vt:lpstr>
      <vt:lpstr>Scenario 4. The leader on Broker 1 becomes a follower after the network partition is resolved</vt:lpstr>
      <vt:lpstr>Scenario 5: A follower is completely partitioned from both the other Kafka nodes and Zookeeper</vt:lpstr>
      <vt:lpstr>Scenario 6:  A leader is completely partitioned from both the other Kafka nodes and Zookeeper</vt:lpstr>
      <vt:lpstr>Scenario 6: The original leader becomes a follower after the network partition is resolved</vt:lpstr>
      <vt:lpstr>Scenarios Conclusions - Message Loss</vt:lpstr>
      <vt:lpstr>8 - Clustering – Partition Assignment and Rebalancing</vt:lpstr>
      <vt:lpstr>Let’s go back to some basics</vt:lpstr>
      <vt:lpstr>The Rebalance Protocol, in a Nutshell</vt:lpstr>
      <vt:lpstr>Apache Kafka Rebalance Protocol and components</vt:lpstr>
      <vt:lpstr>Join Group Request</vt:lpstr>
      <vt:lpstr>Join Group Response</vt:lpstr>
      <vt:lpstr>Sync Group Request</vt:lpstr>
      <vt:lpstr>Sync Group Response</vt:lpstr>
      <vt:lpstr>Heartbeat</vt:lpstr>
      <vt:lpstr>Consumer — Rebalance Protocol — Leave Group</vt:lpstr>
      <vt:lpstr>Consumer — Rebalance Protocol — Rejoin</vt:lpstr>
      <vt:lpstr>Consumer — Rebalance Protocol — Restart</vt:lpstr>
      <vt:lpstr>Consumer — Rebalance Protocol — Timeout</vt:lpstr>
      <vt:lpstr>Static Membership</vt:lpstr>
      <vt:lpstr>Static Membership - Restarting or Killed due to transient failure</vt:lpstr>
      <vt:lpstr>Incremental Cooperative Rebalancing</vt:lpstr>
      <vt:lpstr>KIP - Rebalancing Protocols</vt:lpstr>
      <vt:lpstr>The Partition Assignor Strategies</vt:lpstr>
      <vt:lpstr>Specify a Partition Assignor - code snippet</vt:lpstr>
      <vt:lpstr>Different strategy Issue</vt:lpstr>
      <vt:lpstr>Range Assignor</vt:lpstr>
      <vt:lpstr>Round Robin Assignor</vt:lpstr>
      <vt:lpstr>Round Robin Assignor with reassignment</vt:lpstr>
      <vt:lpstr>Sticky Assignor</vt:lpstr>
      <vt:lpstr>Implementing a Custom Strategy</vt:lpstr>
      <vt:lpstr>Simple Failover strategy</vt:lpstr>
      <vt:lpstr>Simple Failover strategy – C1 fails</vt:lpstr>
      <vt:lpstr>9 - Clustering - Replication, Leaders and Followers</vt:lpstr>
      <vt:lpstr>Four partitions distributed across three brokers</vt:lpstr>
      <vt:lpstr>Producer, Consumer And Leader</vt:lpstr>
      <vt:lpstr>Partition Fail-Over - Broker 3 dies</vt:lpstr>
      <vt:lpstr>Partition Fail-Over - Broker 1 dies too</vt:lpstr>
      <vt:lpstr> Leaders remain on broker 2</vt:lpstr>
      <vt:lpstr>Unbalanced leaders after recovery of broker 1 and 3</vt:lpstr>
      <vt:lpstr>Replica leaders rebalanced</vt:lpstr>
      <vt:lpstr>10 - Broker – Fail Detection - Imbalance</vt:lpstr>
      <vt:lpstr>Controller Broker</vt:lpstr>
      <vt:lpstr>Handle a node leaving the cluster</vt:lpstr>
      <vt:lpstr>Split Brain</vt:lpstr>
      <vt:lpstr>Split Brain - Broker 2 won the race</vt:lpstr>
      <vt:lpstr>Broker 3 wake up</vt:lpstr>
      <vt:lpstr>Epoch Number</vt:lpstr>
      <vt:lpstr>11 - Logs – Compression - Retention</vt:lpstr>
      <vt:lpstr>Why do I need to reduce message size?</vt:lpstr>
      <vt:lpstr>Message Format</vt:lpstr>
      <vt:lpstr>Lingering</vt:lpstr>
      <vt:lpstr>Without Lingering  VS Using Lingering</vt:lpstr>
      <vt:lpstr>Compression</vt:lpstr>
      <vt:lpstr>Support for Zstandard Compression (KIP-110)</vt:lpstr>
      <vt:lpstr>Schema</vt:lpstr>
      <vt:lpstr>Conclusion</vt:lpstr>
      <vt:lpstr>Retention</vt:lpstr>
      <vt:lpstr>Time Based Retention</vt:lpstr>
      <vt:lpstr>Size Based Retention</vt:lpstr>
      <vt:lpstr>Log Cleanup Policies</vt:lpstr>
      <vt:lpstr>Compact Policy</vt:lpstr>
      <vt:lpstr>Log Cleaner</vt:lpstr>
      <vt:lpstr>FAQ – Log Cleaner</vt:lpstr>
      <vt:lpstr>12 - Security – TLS – Authentication - Authorization</vt:lpstr>
      <vt:lpstr>The need for security</vt:lpstr>
      <vt:lpstr>Problems Security is solving</vt:lpstr>
      <vt:lpstr>Encryption </vt:lpstr>
      <vt:lpstr>Authentication </vt:lpstr>
      <vt:lpstr>Authorization </vt:lpstr>
      <vt:lpstr>Slide 160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Ahmad Mohammadi</dc:creator>
  <cp:lastModifiedBy>home</cp:lastModifiedBy>
  <cp:revision>1891</cp:revision>
  <cp:lastPrinted>2019-01-12T07:52:26Z</cp:lastPrinted>
  <dcterms:created xsi:type="dcterms:W3CDTF">2018-04-08T09:44:23Z</dcterms:created>
  <dcterms:modified xsi:type="dcterms:W3CDTF">2021-04-24T03:34:13Z</dcterms:modified>
</cp:coreProperties>
</file>